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2" r:id="rId15"/>
    <p:sldId id="364" r:id="rId16"/>
    <p:sldId id="365" r:id="rId17"/>
    <p:sldId id="366" r:id="rId18"/>
    <p:sldId id="375" r:id="rId19"/>
    <p:sldId id="376" r:id="rId20"/>
    <p:sldId id="377" r:id="rId21"/>
    <p:sldId id="378" r:id="rId22"/>
    <p:sldId id="367" r:id="rId23"/>
    <p:sldId id="368" r:id="rId24"/>
    <p:sldId id="369" r:id="rId25"/>
    <p:sldId id="370" r:id="rId26"/>
    <p:sldId id="372" r:id="rId27"/>
    <p:sldId id="373" r:id="rId28"/>
    <p:sldId id="379" r:id="rId29"/>
  </p:sldIdLst>
  <p:sldSz cx="9144000" cy="6858000" type="screen4x3"/>
  <p:notesSz cx="6735763" cy="9866313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 autoAdjust="0"/>
    <p:restoredTop sz="94660"/>
  </p:normalViewPr>
  <p:slideViewPr>
    <p:cSldViewPr>
      <p:cViewPr>
        <p:scale>
          <a:sx n="100" d="100"/>
          <a:sy n="100" d="100"/>
        </p:scale>
        <p:origin x="-708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2B824-0354-42A9-9044-A23EF34E887C}" type="datetimeFigureOut">
              <a:rPr lang="da-DK" smtClean="0"/>
              <a:t>10-11-2017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82701-4D32-4B2A-AD1F-FD9371239D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8391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48539F9-5D7B-4CAD-9EDE-6102EE014323}" type="datetimeFigureOut">
              <a:rPr lang="da-DK"/>
              <a:pPr>
                <a:defRPr/>
              </a:pPr>
              <a:t>10-11-2017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 smtClean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BE571AD-D28B-4381-82C8-606580DBC9F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44862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nl-BE" smtClean="0">
              <a:ea typeface="MS PGothic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0FDDEC-BDD1-48AF-A029-C14155098BE0}" type="slidenum">
              <a:rPr lang="en-US" altLang="da-DK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da-DK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 smtClean="0"/>
          </a:p>
        </p:txBody>
      </p:sp>
      <p:sp>
        <p:nvSpPr>
          <p:cNvPr id="48132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180" indent="-2852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421" indent="-2284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9389" indent="-2284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6358" indent="-2284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0174" indent="-228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3991" indent="-228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7808" indent="-228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1624" indent="-228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1DB493-F0AE-4174-919A-3AFB4C9620FB}" type="slidenum">
              <a:rPr lang="da-DK" altLang="da-DK" smtClean="0"/>
              <a:pPr eaLnBrk="1" hangingPunct="1">
                <a:spcBef>
                  <a:spcPct val="0"/>
                </a:spcBef>
              </a:pPr>
              <a:t>25</a:t>
            </a:fld>
            <a:endParaRPr lang="da-DK" alt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13F94-0903-4342-8787-C6180DC062CA}" type="datetimeFigureOut">
              <a:rPr lang="da-DK"/>
              <a:pPr>
                <a:defRPr/>
              </a:pPr>
              <a:t>10-11-2017</a:t>
            </a:fld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CBBF1-DA4F-4D18-94A5-1B0669ED335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649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42710-E3FE-4798-BB3E-B6ECDF49DAEF}" type="datetimeFigureOut">
              <a:rPr lang="da-DK"/>
              <a:pPr>
                <a:defRPr/>
              </a:pPr>
              <a:t>10-11-2017</a:t>
            </a:fld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F7C8-488A-4BE7-A9FF-5AC3E6E3992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42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60148-DAE2-4BFA-9CB9-2CBF15C771B7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35527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da-DK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93BC8-949B-4D6F-A791-084D6554E1C7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0842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led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8"/>
            <a:ext cx="91440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9175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titeltypografi i masteren</a:t>
            </a:r>
          </a:p>
        </p:txBody>
      </p:sp>
      <p:sp>
        <p:nvSpPr>
          <p:cNvPr id="1028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2133600"/>
            <a:ext cx="82296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typografi i masteren</a:t>
            </a:r>
          </a:p>
          <a:p>
            <a:pPr lvl="1"/>
            <a:r>
              <a:rPr lang="da-DK" altLang="da-DK" smtClean="0"/>
              <a:t>Andet niveau</a:t>
            </a:r>
          </a:p>
          <a:p>
            <a:pPr lvl="2"/>
            <a:r>
              <a:rPr lang="da-DK" altLang="da-DK" smtClean="0"/>
              <a:t>Tredje niveau</a:t>
            </a:r>
          </a:p>
          <a:p>
            <a:pPr lvl="3"/>
            <a:r>
              <a:rPr lang="da-DK" altLang="da-DK" smtClean="0"/>
              <a:t>Fjerde niveau</a:t>
            </a:r>
          </a:p>
          <a:p>
            <a:pPr lvl="4"/>
            <a:r>
              <a:rPr lang="da-DK" altLang="da-DK" smtClean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79388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EE559C-1DF6-454A-9A91-E424925888E0}" type="datetimeFigureOut">
              <a:rPr lang="da-DK"/>
              <a:pPr>
                <a:defRPr/>
              </a:pPr>
              <a:t>10-11-2017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831013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DD2091-03D6-47E4-A4F0-0EA8A24C715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4267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 dirty="0"/>
              <a:t>Inkontinens relateret dermatit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altLang="da-DK" dirty="0" smtClean="0"/>
              <a:t>Aase Fremmelevholm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altLang="da-DK" smtClean="0"/>
              <a:t>November </a:t>
            </a:r>
            <a:r>
              <a:rPr lang="da-DK" altLang="da-DK" dirty="0" smtClean="0"/>
              <a:t>2017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altLang="da-DK" dirty="0" smtClean="0"/>
              <a:t> OUH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302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13315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13316" name="Picture 2" descr="C:\Users\AFR46\Pictures\Tryksår 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0" y="-3962400"/>
            <a:ext cx="20320000" cy="15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36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a-DK" altLang="da-DK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a-DK" altLang="da-DK" smtClean="0"/>
          </a:p>
        </p:txBody>
      </p:sp>
      <p:pic>
        <p:nvPicPr>
          <p:cNvPr id="15364" name="Picture 4" descr="Billede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4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 dirty="0" smtClean="0"/>
              <a:t>Diarre som følge af kemokur!</a:t>
            </a:r>
            <a:endParaRPr lang="da-DK" altLang="da-DK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a-DK" altLang="da-DK" smtClean="0"/>
          </a:p>
        </p:txBody>
      </p:sp>
      <p:pic>
        <p:nvPicPr>
          <p:cNvPr id="17412" name="Picture 4" descr="Billede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67523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2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a-DK" altLang="da-DK" dirty="0" smtClean="0"/>
              <a:t>Svær </a:t>
            </a:r>
            <a:r>
              <a:rPr lang="da-DK" altLang="da-DK" dirty="0" err="1" smtClean="0"/>
              <a:t>bledermatit</a:t>
            </a:r>
            <a:r>
              <a:rPr lang="da-DK" altLang="da-DK" dirty="0" smtClean="0"/>
              <a:t> og tryksår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a-DK" altLang="da-DK" smtClean="0"/>
          </a:p>
        </p:txBody>
      </p:sp>
      <p:pic>
        <p:nvPicPr>
          <p:cNvPr id="18436" name="Picture 4" descr="Tryksår 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831"/>
            <a:ext cx="8280400" cy="460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1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a-DK" altLang="da-DK" dirty="0" smtClean="0"/>
              <a:t>Svær </a:t>
            </a:r>
            <a:r>
              <a:rPr lang="da-DK" altLang="da-DK" dirty="0" err="1" smtClean="0"/>
              <a:t>bledermatit</a:t>
            </a:r>
            <a:r>
              <a:rPr lang="da-DK" altLang="da-DK" dirty="0" smtClean="0"/>
              <a:t> og tryksår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a-DK" altLang="da-DK" smtClean="0"/>
          </a:p>
        </p:txBody>
      </p:sp>
      <p:pic>
        <p:nvPicPr>
          <p:cNvPr id="19460" name="Picture 4" descr="Tryksår 3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824"/>
            <a:ext cx="8642350" cy="48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Kategori </a:t>
            </a:r>
            <a:r>
              <a:rPr lang="da-DK" sz="2800" dirty="0" smtClean="0"/>
              <a:t>1A- </a:t>
            </a:r>
            <a:r>
              <a:rPr lang="da-DK" sz="2800" dirty="0"/>
              <a:t>vedvarende </a:t>
            </a:r>
            <a:r>
              <a:rPr lang="da-DK" sz="2800" dirty="0" smtClean="0"/>
              <a:t>rødme uden tegn på infektion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400" b="1" dirty="0" smtClean="0"/>
              <a:t>Kriteriet</a:t>
            </a:r>
          </a:p>
          <a:p>
            <a:pPr marL="0" indent="0">
              <a:buNone/>
            </a:pPr>
            <a:r>
              <a:rPr lang="da-DK" sz="1400" dirty="0" smtClean="0"/>
              <a:t>Vedvarende rødme</a:t>
            </a:r>
          </a:p>
          <a:p>
            <a:pPr marL="0" indent="0">
              <a:buNone/>
            </a:pPr>
            <a:r>
              <a:rPr lang="da-DK" sz="1400" dirty="0" smtClean="0"/>
              <a:t>Der kan ses varierende grader af rødme af huden.</a:t>
            </a:r>
          </a:p>
          <a:p>
            <a:pPr marL="0" indent="0">
              <a:buNone/>
            </a:pPr>
            <a:r>
              <a:rPr lang="da-DK" sz="1400" dirty="0" smtClean="0"/>
              <a:t>For patienter med mørkere hudfarve gælder det, </a:t>
            </a:r>
          </a:p>
          <a:p>
            <a:pPr marL="0" indent="0">
              <a:buNone/>
            </a:pPr>
            <a:r>
              <a:rPr lang="da-DK" sz="1400" dirty="0" smtClean="0"/>
              <a:t>at huden kan virke blegere eller mørkere end normalt,</a:t>
            </a:r>
          </a:p>
          <a:p>
            <a:pPr marL="0" indent="0">
              <a:buNone/>
            </a:pPr>
            <a:r>
              <a:rPr lang="da-DK" sz="1400" dirty="0" smtClean="0"/>
              <a:t> evt. blålig-marmoreret</a:t>
            </a:r>
          </a:p>
          <a:p>
            <a:r>
              <a:rPr lang="da-DK" sz="1400" b="1" dirty="0" smtClean="0"/>
              <a:t>Endvidere kan ses:</a:t>
            </a:r>
          </a:p>
          <a:p>
            <a:pPr marL="0" indent="0">
              <a:buNone/>
            </a:pPr>
            <a:r>
              <a:rPr lang="da-DK" sz="1400" dirty="0" smtClean="0"/>
              <a:t>Afgrænsede områder med hudmisfarvning i et område, </a:t>
            </a:r>
          </a:p>
          <a:p>
            <a:pPr marL="0" indent="0">
              <a:buNone/>
            </a:pPr>
            <a:r>
              <a:rPr lang="da-DK" sz="1400" dirty="0" smtClean="0"/>
              <a:t>hvor der tidligere har været en huddefekt.</a:t>
            </a:r>
          </a:p>
          <a:p>
            <a:pPr marL="0" indent="0">
              <a:buNone/>
            </a:pPr>
            <a:r>
              <a:rPr lang="da-DK" sz="1400" dirty="0" smtClean="0"/>
              <a:t>Glinsende hud.</a:t>
            </a:r>
          </a:p>
          <a:p>
            <a:pPr marL="0" indent="0">
              <a:buNone/>
            </a:pPr>
            <a:r>
              <a:rPr lang="da-DK" sz="1400" dirty="0" err="1" smtClean="0"/>
              <a:t>Macereret</a:t>
            </a:r>
            <a:r>
              <a:rPr lang="da-DK" sz="1400" dirty="0" smtClean="0"/>
              <a:t> hud</a:t>
            </a:r>
          </a:p>
          <a:p>
            <a:pPr marL="0" indent="0">
              <a:buNone/>
            </a:pPr>
            <a:r>
              <a:rPr lang="da-DK" sz="1400" dirty="0" smtClean="0"/>
              <a:t>Intakte </a:t>
            </a:r>
            <a:r>
              <a:rPr lang="da-DK" sz="1400" dirty="0" err="1" smtClean="0"/>
              <a:t>vesikler</a:t>
            </a:r>
            <a:r>
              <a:rPr lang="da-DK" sz="1400" dirty="0" smtClean="0"/>
              <a:t> eller </a:t>
            </a:r>
            <a:r>
              <a:rPr lang="da-DK" sz="1400" dirty="0" err="1" smtClean="0"/>
              <a:t>bullae</a:t>
            </a:r>
            <a:endParaRPr lang="da-DK" sz="1400" dirty="0" smtClean="0"/>
          </a:p>
          <a:p>
            <a:pPr marL="0" indent="0">
              <a:buNone/>
            </a:pPr>
            <a:r>
              <a:rPr lang="da-DK" sz="1400" dirty="0" smtClean="0"/>
              <a:t>Huden føles spændt eller </a:t>
            </a:r>
            <a:r>
              <a:rPr lang="da-DK" sz="1400" dirty="0" err="1" smtClean="0"/>
              <a:t>ødematøs</a:t>
            </a:r>
            <a:r>
              <a:rPr lang="da-DK" sz="1400" dirty="0" smtClean="0"/>
              <a:t> ved </a:t>
            </a:r>
            <a:r>
              <a:rPr lang="da-DK" sz="1400" dirty="0" err="1" smtClean="0"/>
              <a:t>palpation</a:t>
            </a:r>
            <a:r>
              <a:rPr lang="da-DK" sz="1400" dirty="0" smtClean="0"/>
              <a:t>.</a:t>
            </a:r>
          </a:p>
          <a:p>
            <a:pPr marL="0" indent="0">
              <a:buNone/>
            </a:pPr>
            <a:r>
              <a:rPr lang="da-DK" sz="1400" dirty="0" smtClean="0"/>
              <a:t>Der er en brændende, stikkende, kløende fornemmelse eller smerte</a:t>
            </a:r>
            <a:endParaRPr lang="da-DK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20" y="2492896"/>
            <a:ext cx="293623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328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Kategori 1B- vedvarende rødme med kliniske tegn på infektion</a:t>
            </a:r>
            <a:endParaRPr lang="da-DK" sz="2800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da-DK" sz="1400" b="1" dirty="0" smtClean="0"/>
              <a:t>Kriteriet</a:t>
            </a:r>
          </a:p>
          <a:p>
            <a:pPr marL="0" indent="0">
              <a:buNone/>
            </a:pPr>
            <a:r>
              <a:rPr lang="da-DK" sz="1400" dirty="0" smtClean="0"/>
              <a:t>Vedvarende rødme. Der kan ses varierende grader af rødme af huden.</a:t>
            </a:r>
          </a:p>
          <a:p>
            <a:pPr marL="0" indent="0">
              <a:buNone/>
            </a:pPr>
            <a:r>
              <a:rPr lang="da-DK" sz="1400" dirty="0" smtClean="0"/>
              <a:t>For patienter med mørkere hudfarver gælder det, at huden kan virke</a:t>
            </a:r>
          </a:p>
          <a:p>
            <a:pPr marL="0" indent="0">
              <a:buNone/>
            </a:pPr>
            <a:r>
              <a:rPr lang="da-DK" sz="1400" dirty="0" smtClean="0"/>
              <a:t>blegere eller mørkere end normalt, evt. blålig-misfarvet.</a:t>
            </a:r>
          </a:p>
          <a:p>
            <a:r>
              <a:rPr lang="da-DK" sz="1400" b="1" dirty="0" smtClean="0"/>
              <a:t>Tegn på infektion</a:t>
            </a:r>
          </a:p>
          <a:p>
            <a:pPr marL="0" indent="0">
              <a:buNone/>
            </a:pPr>
            <a:r>
              <a:rPr lang="da-DK" sz="1400" dirty="0" smtClean="0"/>
              <a:t>Der kan ses hvidfarvet skældannelse af huden(tydende på en</a:t>
            </a:r>
          </a:p>
          <a:p>
            <a:pPr marL="0" indent="0">
              <a:buNone/>
            </a:pPr>
            <a:r>
              <a:rPr lang="da-DK" sz="1400" dirty="0" smtClean="0"/>
              <a:t>svampeinfektion) eller </a:t>
            </a:r>
            <a:r>
              <a:rPr lang="da-DK" sz="1400" dirty="0" err="1" smtClean="0"/>
              <a:t>sattelitlæsioner</a:t>
            </a:r>
            <a:r>
              <a:rPr lang="da-DK" sz="1400" dirty="0" smtClean="0"/>
              <a:t> (pustler, der omgiver </a:t>
            </a:r>
          </a:p>
          <a:p>
            <a:pPr marL="0" indent="0">
              <a:buNone/>
            </a:pPr>
            <a:r>
              <a:rPr lang="da-DK" sz="1400" dirty="0" smtClean="0"/>
              <a:t>hudforandringen, tydende på </a:t>
            </a:r>
            <a:r>
              <a:rPr lang="da-DK" sz="1400" dirty="0" err="1" smtClean="0"/>
              <a:t>candida</a:t>
            </a:r>
            <a:r>
              <a:rPr lang="da-DK" sz="1400" dirty="0" smtClean="0"/>
              <a:t> </a:t>
            </a:r>
            <a:r>
              <a:rPr lang="da-DK" sz="1400" dirty="0" err="1" smtClean="0"/>
              <a:t>albicans</a:t>
            </a:r>
            <a:r>
              <a:rPr lang="da-DK" sz="1400" dirty="0" smtClean="0"/>
              <a:t> infektion)</a:t>
            </a:r>
          </a:p>
          <a:p>
            <a:r>
              <a:rPr lang="da-DK" sz="1400" b="1" dirty="0" smtClean="0"/>
              <a:t>Endvidere kan ses</a:t>
            </a:r>
          </a:p>
          <a:p>
            <a:pPr marL="0" indent="0">
              <a:buNone/>
            </a:pPr>
            <a:r>
              <a:rPr lang="da-DK" sz="1400" dirty="0" smtClean="0"/>
              <a:t>Afgrænsende områder med hudmisfarvning i et område, </a:t>
            </a:r>
          </a:p>
          <a:p>
            <a:pPr marL="0" indent="0">
              <a:buNone/>
            </a:pPr>
            <a:r>
              <a:rPr lang="da-DK" sz="1400" dirty="0" smtClean="0"/>
              <a:t>hvor der tidligere har været en hudlæsion.</a:t>
            </a:r>
          </a:p>
          <a:p>
            <a:pPr marL="0" indent="0">
              <a:buNone/>
            </a:pPr>
            <a:r>
              <a:rPr lang="da-DK" sz="1400" dirty="0" smtClean="0"/>
              <a:t>Glinsende hud</a:t>
            </a:r>
          </a:p>
          <a:p>
            <a:pPr marL="0" indent="0">
              <a:buNone/>
            </a:pPr>
            <a:r>
              <a:rPr lang="da-DK" sz="1400" dirty="0" err="1" smtClean="0"/>
              <a:t>Masereret</a:t>
            </a:r>
            <a:r>
              <a:rPr lang="da-DK" sz="1400" dirty="0" smtClean="0"/>
              <a:t> hud</a:t>
            </a:r>
          </a:p>
          <a:p>
            <a:pPr marL="0" indent="0">
              <a:buNone/>
            </a:pPr>
            <a:r>
              <a:rPr lang="da-DK" sz="1400" dirty="0" smtClean="0"/>
              <a:t>Intakte </a:t>
            </a:r>
            <a:r>
              <a:rPr lang="da-DK" sz="1400" dirty="0" err="1" smtClean="0"/>
              <a:t>vesikler</a:t>
            </a:r>
            <a:r>
              <a:rPr lang="da-DK" sz="1400" dirty="0" smtClean="0"/>
              <a:t> eller </a:t>
            </a:r>
            <a:r>
              <a:rPr lang="da-DK" sz="1400" dirty="0" err="1" smtClean="0"/>
              <a:t>bullae</a:t>
            </a:r>
            <a:endParaRPr lang="da-DK" sz="1400" dirty="0" smtClean="0"/>
          </a:p>
          <a:p>
            <a:pPr marL="0" indent="0">
              <a:buNone/>
            </a:pPr>
            <a:r>
              <a:rPr lang="da-DK" sz="1400" dirty="0" smtClean="0"/>
              <a:t>Huden føles spændt eller </a:t>
            </a:r>
            <a:r>
              <a:rPr lang="da-DK" sz="1400" dirty="0" err="1" smtClean="0"/>
              <a:t>ødematøs</a:t>
            </a:r>
            <a:r>
              <a:rPr lang="da-DK" sz="1400" dirty="0" smtClean="0"/>
              <a:t> ved </a:t>
            </a:r>
            <a:r>
              <a:rPr lang="da-DK" sz="1400" dirty="0" err="1" smtClean="0"/>
              <a:t>palpation</a:t>
            </a:r>
            <a:endParaRPr lang="da-DK" sz="1400" dirty="0" smtClean="0"/>
          </a:p>
          <a:p>
            <a:pPr marL="0" indent="0">
              <a:buNone/>
            </a:pPr>
            <a:r>
              <a:rPr lang="da-DK" sz="1400" dirty="0" smtClean="0"/>
              <a:t>Der er en brændende, stikkende , kløende fornemmelse eller smerte</a:t>
            </a:r>
            <a:endParaRPr lang="da-DK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97" y="2276872"/>
            <a:ext cx="311007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1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Kategori 2A- Tab af hud uden kliniske tegn på infektion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da-DK" sz="1400" b="1" dirty="0" smtClean="0"/>
              <a:t>Kriteriet</a:t>
            </a:r>
          </a:p>
          <a:p>
            <a:pPr marL="0" indent="0">
              <a:buNone/>
            </a:pPr>
            <a:r>
              <a:rPr lang="da-DK" sz="1400" dirty="0" smtClean="0"/>
              <a:t>Tab af hud</a:t>
            </a:r>
          </a:p>
          <a:p>
            <a:pPr marL="0" indent="0">
              <a:buNone/>
            </a:pPr>
            <a:r>
              <a:rPr lang="da-DK" sz="1400" dirty="0" smtClean="0"/>
              <a:t>Tab af hud præsenterer sig som en erosion ( kan være </a:t>
            </a:r>
          </a:p>
          <a:p>
            <a:pPr marL="0" indent="0">
              <a:buNone/>
            </a:pPr>
            <a:r>
              <a:rPr lang="da-DK" sz="1400" dirty="0" smtClean="0"/>
              <a:t>forårsaget af en bristet </a:t>
            </a:r>
            <a:r>
              <a:rPr lang="da-DK" sz="1400" dirty="0" err="1" smtClean="0"/>
              <a:t>vesikel</a:t>
            </a:r>
            <a:r>
              <a:rPr lang="da-DK" sz="1400" dirty="0" smtClean="0"/>
              <a:t> eller </a:t>
            </a:r>
            <a:r>
              <a:rPr lang="da-DK" sz="1400" dirty="0" err="1" smtClean="0"/>
              <a:t>bullae</a:t>
            </a:r>
            <a:r>
              <a:rPr lang="da-DK" sz="1400" dirty="0" smtClean="0"/>
              <a:t>), afrivning eller</a:t>
            </a:r>
          </a:p>
          <a:p>
            <a:pPr marL="0" indent="0">
              <a:buNone/>
            </a:pPr>
            <a:r>
              <a:rPr lang="da-DK" sz="1400" dirty="0" err="1" smtClean="0"/>
              <a:t>exkoration</a:t>
            </a:r>
            <a:r>
              <a:rPr lang="da-DK" sz="1400" dirty="0" smtClean="0"/>
              <a:t>. Mønsteret i hudødelæggelsen kan variere meget.</a:t>
            </a:r>
          </a:p>
          <a:p>
            <a:r>
              <a:rPr lang="da-DK" sz="1400" b="1" dirty="0" smtClean="0"/>
              <a:t>Endvidere kan ses</a:t>
            </a:r>
          </a:p>
          <a:p>
            <a:pPr marL="0" indent="0">
              <a:buNone/>
            </a:pPr>
            <a:r>
              <a:rPr lang="da-DK" sz="1400" dirty="0" smtClean="0"/>
              <a:t>Vedvarende rødme</a:t>
            </a:r>
          </a:p>
          <a:p>
            <a:pPr marL="0" indent="0">
              <a:buNone/>
            </a:pPr>
            <a:r>
              <a:rPr lang="da-DK" sz="1400" dirty="0" smtClean="0"/>
              <a:t>Der kan ses varierende grader af rødme af huden.</a:t>
            </a:r>
          </a:p>
          <a:p>
            <a:pPr marL="0" indent="0">
              <a:buNone/>
            </a:pPr>
            <a:r>
              <a:rPr lang="da-DK" sz="1400" dirty="0" smtClean="0"/>
              <a:t>For patienter med mørkere hudfarve gælder det, at huden</a:t>
            </a:r>
          </a:p>
          <a:p>
            <a:pPr marL="0" indent="0">
              <a:buNone/>
            </a:pPr>
            <a:r>
              <a:rPr lang="da-DK" sz="1400" dirty="0" smtClean="0"/>
              <a:t>kan virke blegere eller mørkere end normalt, evt. blålig- misfarvet.</a:t>
            </a:r>
          </a:p>
          <a:p>
            <a:pPr marL="0" indent="0">
              <a:buNone/>
            </a:pPr>
            <a:r>
              <a:rPr lang="da-DK" sz="1400" dirty="0" smtClean="0"/>
              <a:t>Afgrænsende områder med hudmisfarvning i et område,</a:t>
            </a:r>
          </a:p>
          <a:p>
            <a:pPr marL="0" indent="0">
              <a:buNone/>
            </a:pPr>
            <a:r>
              <a:rPr lang="da-DK" sz="1400" dirty="0" smtClean="0"/>
              <a:t>hvor der tidligere har været en huddefekt.</a:t>
            </a:r>
          </a:p>
          <a:p>
            <a:pPr marL="0" indent="0">
              <a:buNone/>
            </a:pPr>
            <a:r>
              <a:rPr lang="da-DK" sz="1400" dirty="0" smtClean="0"/>
              <a:t>Glinsende hud</a:t>
            </a:r>
          </a:p>
          <a:p>
            <a:pPr marL="0" indent="0">
              <a:buNone/>
            </a:pPr>
            <a:r>
              <a:rPr lang="da-DK" sz="1400" dirty="0" smtClean="0"/>
              <a:t>Massereret hud</a:t>
            </a:r>
          </a:p>
          <a:p>
            <a:pPr marL="0" indent="0">
              <a:buNone/>
            </a:pPr>
            <a:r>
              <a:rPr lang="da-DK" sz="1400" dirty="0" smtClean="0"/>
              <a:t>Intakte </a:t>
            </a:r>
            <a:r>
              <a:rPr lang="da-DK" sz="1400" dirty="0" err="1" smtClean="0"/>
              <a:t>vesikler</a:t>
            </a:r>
            <a:r>
              <a:rPr lang="da-DK" sz="1400" dirty="0" smtClean="0"/>
              <a:t> eller </a:t>
            </a:r>
            <a:r>
              <a:rPr lang="da-DK" sz="1400" dirty="0" err="1" smtClean="0"/>
              <a:t>bullae</a:t>
            </a:r>
            <a:endParaRPr lang="da-DK" sz="1400" dirty="0" smtClean="0"/>
          </a:p>
          <a:p>
            <a:pPr marL="0" indent="0">
              <a:buNone/>
            </a:pPr>
            <a:r>
              <a:rPr lang="da-DK" sz="1400" dirty="0" smtClean="0"/>
              <a:t>Huden føles spændt eller </a:t>
            </a:r>
            <a:r>
              <a:rPr lang="da-DK" sz="1400" dirty="0" err="1" smtClean="0"/>
              <a:t>ødematøs</a:t>
            </a:r>
            <a:r>
              <a:rPr lang="da-DK" sz="1400" dirty="0" smtClean="0"/>
              <a:t> ved </a:t>
            </a:r>
            <a:r>
              <a:rPr lang="da-DK" sz="1400" dirty="0" err="1" smtClean="0"/>
              <a:t>palpation</a:t>
            </a:r>
            <a:endParaRPr lang="da-DK" sz="1400" dirty="0" smtClean="0"/>
          </a:p>
          <a:p>
            <a:pPr marL="0" indent="0">
              <a:buNone/>
            </a:pPr>
            <a:r>
              <a:rPr lang="da-DK" sz="1400" dirty="0" smtClean="0"/>
              <a:t>Der er en brændende, stikkende, kløende fornemmelse eller smerte</a:t>
            </a:r>
            <a:endParaRPr lang="da-DK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47874"/>
            <a:ext cx="3384375" cy="28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854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Kategori 2B- tab af hud med kliniske tegn på infektion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da-DK" sz="1400" b="1" dirty="0" smtClean="0"/>
              <a:t>Kriteriet</a:t>
            </a:r>
          </a:p>
          <a:p>
            <a:pPr marL="0" indent="0">
              <a:buNone/>
            </a:pPr>
            <a:r>
              <a:rPr lang="da-DK" sz="1400" dirty="0"/>
              <a:t>Tab af hud præsenterer sig som en erosion ( kan være </a:t>
            </a:r>
          </a:p>
          <a:p>
            <a:pPr marL="0" indent="0">
              <a:buNone/>
            </a:pPr>
            <a:r>
              <a:rPr lang="da-DK" sz="1400" dirty="0"/>
              <a:t>forårsaget af en bristet </a:t>
            </a:r>
            <a:r>
              <a:rPr lang="da-DK" sz="1400" dirty="0" err="1"/>
              <a:t>vesikel</a:t>
            </a:r>
            <a:r>
              <a:rPr lang="da-DK" sz="1400" dirty="0"/>
              <a:t> eller </a:t>
            </a:r>
            <a:r>
              <a:rPr lang="da-DK" sz="1400" dirty="0" err="1"/>
              <a:t>bullae</a:t>
            </a:r>
            <a:r>
              <a:rPr lang="da-DK" sz="1400" dirty="0"/>
              <a:t>), afrivning eller</a:t>
            </a:r>
          </a:p>
          <a:p>
            <a:pPr marL="0" indent="0">
              <a:buNone/>
            </a:pPr>
            <a:r>
              <a:rPr lang="da-DK" sz="1400" dirty="0" err="1"/>
              <a:t>exkoration</a:t>
            </a:r>
            <a:r>
              <a:rPr lang="da-DK" sz="1400" dirty="0"/>
              <a:t>. Mønsteret i hudødelæggelsen kan variere </a:t>
            </a:r>
            <a:r>
              <a:rPr lang="da-DK" sz="1400" dirty="0" smtClean="0"/>
              <a:t>meget.</a:t>
            </a:r>
          </a:p>
          <a:p>
            <a:r>
              <a:rPr lang="da-DK" sz="1400" b="1" dirty="0" smtClean="0"/>
              <a:t>Tegn på infektion</a:t>
            </a:r>
          </a:p>
          <a:p>
            <a:pPr marL="0" indent="0">
              <a:buNone/>
            </a:pPr>
            <a:r>
              <a:rPr lang="da-DK" sz="1400" dirty="0"/>
              <a:t>Der kan ses hvidfarvet skældannelse af huden(tydende på en</a:t>
            </a:r>
          </a:p>
          <a:p>
            <a:pPr marL="0" indent="0">
              <a:buNone/>
            </a:pPr>
            <a:r>
              <a:rPr lang="da-DK" sz="1400" dirty="0"/>
              <a:t>svampeinfektion) eller </a:t>
            </a:r>
            <a:r>
              <a:rPr lang="da-DK" sz="1400" dirty="0" err="1"/>
              <a:t>sattelitlæsioner</a:t>
            </a:r>
            <a:r>
              <a:rPr lang="da-DK" sz="1400" dirty="0"/>
              <a:t> (pustler, der omgiver </a:t>
            </a:r>
          </a:p>
          <a:p>
            <a:pPr marL="0" indent="0">
              <a:buNone/>
            </a:pPr>
            <a:r>
              <a:rPr lang="da-DK" sz="1400" dirty="0"/>
              <a:t>hudforandringen, tydende på </a:t>
            </a:r>
            <a:r>
              <a:rPr lang="da-DK" sz="1400" dirty="0" err="1"/>
              <a:t>candida</a:t>
            </a:r>
            <a:r>
              <a:rPr lang="da-DK" sz="1400" dirty="0"/>
              <a:t> </a:t>
            </a:r>
            <a:r>
              <a:rPr lang="da-DK" sz="1400" dirty="0" err="1"/>
              <a:t>albicans</a:t>
            </a:r>
            <a:r>
              <a:rPr lang="da-DK" sz="1400" dirty="0"/>
              <a:t> </a:t>
            </a:r>
            <a:r>
              <a:rPr lang="da-DK" sz="1400" dirty="0" smtClean="0"/>
              <a:t>infektion), </a:t>
            </a:r>
          </a:p>
          <a:p>
            <a:pPr marL="0" indent="0">
              <a:buNone/>
            </a:pPr>
            <a:r>
              <a:rPr lang="da-DK" sz="1400" dirty="0" smtClean="0"/>
              <a:t>der kan ses urenheder i sårbunden (gullig/brunlig/grålig)</a:t>
            </a:r>
          </a:p>
          <a:p>
            <a:pPr marL="0" indent="0">
              <a:buNone/>
            </a:pPr>
            <a:r>
              <a:rPr lang="da-DK" sz="1400" dirty="0" smtClean="0"/>
              <a:t>grønlig misfarvning af sårbund, store mængder </a:t>
            </a:r>
            <a:r>
              <a:rPr lang="da-DK" sz="1400" dirty="0" err="1" smtClean="0"/>
              <a:t>eksudat</a:t>
            </a:r>
            <a:r>
              <a:rPr lang="da-DK" sz="1400" dirty="0" smtClean="0"/>
              <a:t>, </a:t>
            </a:r>
          </a:p>
          <a:p>
            <a:pPr marL="0" indent="0">
              <a:buNone/>
            </a:pPr>
            <a:r>
              <a:rPr lang="da-DK" sz="1400" dirty="0" err="1" smtClean="0"/>
              <a:t>purulent</a:t>
            </a:r>
            <a:r>
              <a:rPr lang="da-DK" sz="1400" dirty="0" smtClean="0"/>
              <a:t> sekretion eller glinsende overflade.</a:t>
            </a:r>
          </a:p>
          <a:p>
            <a:r>
              <a:rPr lang="da-DK" sz="1400" dirty="0" smtClean="0"/>
              <a:t>Endvidere kan ses</a:t>
            </a:r>
          </a:p>
          <a:p>
            <a:pPr marL="0" indent="0">
              <a:buNone/>
            </a:pPr>
            <a:r>
              <a:rPr lang="da-DK" sz="1400" dirty="0"/>
              <a:t>Vedvarende rødme</a:t>
            </a:r>
          </a:p>
          <a:p>
            <a:pPr marL="0" indent="0">
              <a:buNone/>
            </a:pPr>
            <a:r>
              <a:rPr lang="da-DK" sz="1400" dirty="0"/>
              <a:t>Der kan ses varierende grader af rødme af huden.</a:t>
            </a:r>
          </a:p>
          <a:p>
            <a:pPr marL="0" indent="0">
              <a:buNone/>
            </a:pPr>
            <a:r>
              <a:rPr lang="da-DK" sz="1400" dirty="0"/>
              <a:t>For patienter med mørkere hudfarve gælder det, at huden</a:t>
            </a:r>
          </a:p>
          <a:p>
            <a:pPr marL="0" indent="0">
              <a:buNone/>
            </a:pPr>
            <a:r>
              <a:rPr lang="da-DK" sz="1400" dirty="0"/>
              <a:t>kan virke blegere eller mørkere end normalt, evt. blålig- misfarvet.</a:t>
            </a:r>
          </a:p>
          <a:p>
            <a:pPr marL="0" indent="0">
              <a:buNone/>
            </a:pPr>
            <a:r>
              <a:rPr lang="da-DK" sz="1400" dirty="0"/>
              <a:t>Afgrænsende områder med hudmisfarvning i et område,</a:t>
            </a:r>
          </a:p>
          <a:p>
            <a:pPr marL="0" indent="0">
              <a:buNone/>
            </a:pPr>
            <a:r>
              <a:rPr lang="da-DK" sz="1400" dirty="0"/>
              <a:t>hvor der tidligere har været en huddefekt.</a:t>
            </a:r>
          </a:p>
          <a:p>
            <a:pPr marL="0" indent="0">
              <a:buNone/>
            </a:pPr>
            <a:r>
              <a:rPr lang="da-DK" sz="1400" dirty="0"/>
              <a:t>Glinsende hud</a:t>
            </a:r>
          </a:p>
          <a:p>
            <a:pPr marL="0" indent="0">
              <a:buNone/>
            </a:pPr>
            <a:r>
              <a:rPr lang="da-DK" sz="1400" dirty="0"/>
              <a:t>Massereret hud</a:t>
            </a:r>
          </a:p>
          <a:p>
            <a:pPr marL="0" indent="0">
              <a:buNone/>
            </a:pPr>
            <a:r>
              <a:rPr lang="da-DK" sz="1400" dirty="0"/>
              <a:t>Intakte </a:t>
            </a:r>
            <a:r>
              <a:rPr lang="da-DK" sz="1400" dirty="0" err="1"/>
              <a:t>vesikler</a:t>
            </a:r>
            <a:r>
              <a:rPr lang="da-DK" sz="1400" dirty="0"/>
              <a:t> eller </a:t>
            </a:r>
            <a:r>
              <a:rPr lang="da-DK" sz="1400" dirty="0" err="1"/>
              <a:t>bullae</a:t>
            </a:r>
            <a:endParaRPr lang="da-DK" sz="1400" dirty="0"/>
          </a:p>
          <a:p>
            <a:pPr marL="0" indent="0">
              <a:buNone/>
            </a:pPr>
            <a:r>
              <a:rPr lang="da-DK" sz="1400" dirty="0"/>
              <a:t>Huden føles spændt eller </a:t>
            </a:r>
            <a:r>
              <a:rPr lang="da-DK" sz="1400" dirty="0" err="1"/>
              <a:t>ødematøs</a:t>
            </a:r>
            <a:r>
              <a:rPr lang="da-DK" sz="1400" dirty="0"/>
              <a:t> ved </a:t>
            </a:r>
            <a:r>
              <a:rPr lang="da-DK" sz="1400" dirty="0" err="1"/>
              <a:t>palpation</a:t>
            </a:r>
            <a:endParaRPr lang="da-DK" sz="1400" dirty="0"/>
          </a:p>
          <a:p>
            <a:pPr marL="0" indent="0">
              <a:buNone/>
            </a:pPr>
            <a:r>
              <a:rPr lang="da-DK" sz="1400" dirty="0"/>
              <a:t>Der er en brændende, stikkende, kløende fornemmelse eller smerte</a:t>
            </a:r>
          </a:p>
          <a:p>
            <a:pPr marL="0" indent="0">
              <a:buNone/>
            </a:pPr>
            <a:endParaRPr lang="da-DK" sz="1400" dirty="0" smtClean="0"/>
          </a:p>
          <a:p>
            <a:pPr marL="0" indent="0">
              <a:buNone/>
            </a:pPr>
            <a:endParaRPr lang="da-DK" sz="1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6004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807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Bledermatitter og vaskemetoder</a:t>
            </a:r>
            <a:endParaRPr lang="da-DK" dirty="0"/>
          </a:p>
        </p:txBody>
      </p:sp>
      <p:sp>
        <p:nvSpPr>
          <p:cNvPr id="2048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sz="2400" dirty="0" smtClean="0"/>
              <a:t>Prævalensundersøgelse i Svendborg 2015 blev der fundet 5 tryksår og 16 bledermatitter. I et enkelt afsnit 28%.</a:t>
            </a:r>
          </a:p>
          <a:p>
            <a:r>
              <a:rPr lang="da-DK" altLang="da-DK" sz="2400" dirty="0" smtClean="0"/>
              <a:t>Ved undersøgelse i Odense blev der fundet 9 tryksår og 17 bledermatitter. Her også et afsnit med 26,9%.</a:t>
            </a:r>
          </a:p>
          <a:p>
            <a:r>
              <a:rPr lang="da-DK" altLang="da-DK" sz="2400" dirty="0" smtClean="0"/>
              <a:t>For at undersøge om vaskemetoderne hos blebruger kan være opstarten på en fugtskade, blev der observeret i en 4 ugers periode i  de 2 afsnit.</a:t>
            </a:r>
          </a:p>
          <a:p>
            <a:r>
              <a:rPr lang="da-DK" altLang="da-DK" sz="2400" dirty="0" smtClean="0"/>
              <a:t>I Svendborg vaskes der næsten udelukkende med vand og sæbe, i Odense med vaskeservietter.</a:t>
            </a:r>
          </a:p>
        </p:txBody>
      </p:sp>
    </p:spTree>
    <p:extLst>
      <p:ext uri="{BB962C8B-B14F-4D97-AF65-F5344CB8AC3E}">
        <p14:creationId xmlns:p14="http://schemas.microsoft.com/office/powerpoint/2010/main" val="28167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25195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0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da-DK" smtClean="0"/>
              <a:t/>
            </a:r>
            <a:br>
              <a:rPr lang="da-DK" smtClean="0"/>
            </a:br>
            <a:r>
              <a:rPr lang="da-DK" smtClean="0"/>
              <a:t>Resultat</a:t>
            </a:r>
            <a:endParaRPr lang="da-DK" dirty="0"/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584"/>
                <a:gridCol w="1944216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Køn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Inkontinens med: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Antal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Bledermatit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Mænd/Odense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 og afføring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13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 i mild grad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Mænd/Svendborg 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 og </a:t>
                      </a:r>
                      <a:r>
                        <a:rPr lang="da-DK" dirty="0" err="1" smtClean="0"/>
                        <a:t>afførring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13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Kvinde/Odense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 og afføring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16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 i mild grad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Kvinde/Svendborg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 og afføring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8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Mænd/Odense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0 (kateter)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Mænd/Svendborg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9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Kvinde/Odense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Kvinde/Svendborg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Urin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8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Mænd/Odense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Aff.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Mænd/Svendborg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Aff.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4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Kvinde/Odense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Aff.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 i svær grad og 1 i middel grad.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Kvinde/Svendborg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Aff.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8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Resultater fortsat!</a:t>
            </a:r>
            <a:endParaRPr lang="da-DK" dirty="0"/>
          </a:p>
        </p:txBody>
      </p:sp>
      <p:sp>
        <p:nvSpPr>
          <p:cNvPr id="23555" name="Pladsholder til indhold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da-DK" altLang="da-DK" sz="2800" dirty="0" smtClean="0"/>
              <a:t>Flest bledermatitter der hvor der vaskes med vaskeservietter.</a:t>
            </a:r>
          </a:p>
          <a:p>
            <a:r>
              <a:rPr lang="da-DK" altLang="da-DK" sz="2800" dirty="0" smtClean="0"/>
              <a:t>Anbefaling at der indføres tørring med håndklæde ved personlig hygiejne og som standard anvendelse af </a:t>
            </a:r>
            <a:r>
              <a:rPr lang="da-DK" altLang="da-DK" sz="2800" dirty="0" err="1" smtClean="0"/>
              <a:t>barrierrecreme</a:t>
            </a:r>
            <a:r>
              <a:rPr lang="da-DK" altLang="da-DK" sz="2800" dirty="0" smtClean="0"/>
              <a:t> ved inkontinens.</a:t>
            </a:r>
          </a:p>
          <a:p>
            <a:endParaRPr lang="da-DK" altLang="da-DK" sz="2800" dirty="0" smtClean="0"/>
          </a:p>
          <a:p>
            <a:r>
              <a:rPr lang="da-DK" altLang="da-DK" sz="2800" dirty="0" smtClean="0"/>
              <a:t>Ny observationsperiode fra 1. november 2016, hvor det blev reduceret til et antal på 6 ud af 50 pt.</a:t>
            </a:r>
          </a:p>
          <a:p>
            <a:pPr marL="0" indent="0">
              <a:buNone/>
            </a:pPr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3018604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da-DK" dirty="0" smtClean="0"/>
          </a:p>
          <a:p>
            <a:pPr>
              <a:defRPr/>
            </a:pPr>
            <a:r>
              <a:rPr lang="da-DK" b="1" dirty="0" smtClean="0"/>
              <a:t>Huskede </a:t>
            </a:r>
            <a:r>
              <a:rPr lang="da-DK" b="1" dirty="0"/>
              <a:t>du at bruge håndklædet </a:t>
            </a:r>
            <a:r>
              <a:rPr lang="da-DK" b="1" dirty="0" smtClean="0"/>
              <a:t>efter vaskeservietten?</a:t>
            </a:r>
          </a:p>
          <a:p>
            <a:pPr marL="0" indent="0">
              <a:buFont typeface="Arial" charset="0"/>
              <a:buNone/>
              <a:defRPr/>
            </a:pPr>
            <a:r>
              <a:rPr lang="da-DK" b="1" dirty="0"/>
              <a:t> </a:t>
            </a:r>
            <a:r>
              <a:rPr lang="da-DK" b="1" dirty="0" smtClean="0"/>
              <a:t>                                           </a:t>
            </a:r>
            <a:endParaRPr lang="da-DK" dirty="0"/>
          </a:p>
        </p:txBody>
      </p:sp>
      <p:pic>
        <p:nvPicPr>
          <p:cNvPr id="25604" name="Billed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45025"/>
            <a:ext cx="266541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Billede 4" descr="Klinion Bodywash sengebadsservietter er meget hudvenlige og fri for parfume, farve og sensibiliserende stoff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736"/>
            <a:ext cx="1871687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543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/>
          <a:lstStyle/>
          <a:p>
            <a:r>
              <a:rPr lang="da-DK" dirty="0" smtClean="0"/>
              <a:t>Ny </a:t>
            </a:r>
            <a:r>
              <a:rPr lang="da-DK" dirty="0" err="1" smtClean="0"/>
              <a:t>barrierrefilm</a:t>
            </a:r>
            <a:endParaRPr lang="da-DK" dirty="0"/>
          </a:p>
        </p:txBody>
      </p:sp>
      <p:pic>
        <p:nvPicPr>
          <p:cNvPr id="4" name="Pladsholder til tabel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00201"/>
            <a:ext cx="4032447" cy="3412976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442404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44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tabel 4"/>
          <p:cNvPicPr>
            <a:picLocks noGrp="1" noChangeAspect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00201"/>
            <a:ext cx="4176463" cy="3556992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24730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30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altLang="da-DK" smtClean="0"/>
              <a:t>Tak for opmærksomheden</a:t>
            </a:r>
          </a:p>
        </p:txBody>
      </p:sp>
      <p:sp>
        <p:nvSpPr>
          <p:cNvPr id="25603" name="Pladsholder til dato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8504FA9-9243-47D4-B428-DA33AA2DE332}" type="datetime1">
              <a:rPr lang="da-DK" altLang="da-DK" sz="900" smtClean="0">
                <a:solidFill>
                  <a:srgbClr val="80808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10-11-2017</a:t>
            </a:fld>
            <a:endParaRPr lang="da-DK" altLang="da-DK" sz="900" smtClean="0">
              <a:solidFill>
                <a:srgbClr val="808080"/>
              </a:solidFill>
            </a:endParaRPr>
          </a:p>
        </p:txBody>
      </p:sp>
      <p:sp>
        <p:nvSpPr>
          <p:cNvPr id="25604" name="Pladsholder til diasnumm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E494B87-EB87-4C2A-9458-C67CE66DE04C}" type="slidenum">
              <a:rPr lang="da-DK" altLang="da-DK" sz="13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da-DK" altLang="da-DK" sz="1300" smtClean="0">
              <a:solidFill>
                <a:srgbClr val="000000"/>
              </a:solidFill>
            </a:endParaRPr>
          </a:p>
        </p:txBody>
      </p:sp>
      <p:pic>
        <p:nvPicPr>
          <p:cNvPr id="25605" name="Picture 3" descr="imagesCABU49E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178050"/>
            <a:ext cx="4391025" cy="3482975"/>
          </a:xfrm>
        </p:spPr>
      </p:pic>
    </p:spTree>
    <p:extLst>
      <p:ext uri="{BB962C8B-B14F-4D97-AF65-F5344CB8AC3E}">
        <p14:creationId xmlns:p14="http://schemas.microsoft.com/office/powerpoint/2010/main" val="42134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/>
              <a:t>Tryksår eller dermatit?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a-DK" altLang="da-DK" smtClean="0"/>
          </a:p>
        </p:txBody>
      </p:sp>
      <p:pic>
        <p:nvPicPr>
          <p:cNvPr id="6148" name="Picture 4" descr="Tryksår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438" y="-4348163"/>
            <a:ext cx="20320001" cy="152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3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a-DK" altLang="da-DK" dirty="0"/>
          </a:p>
        </p:txBody>
      </p:sp>
      <p:pic>
        <p:nvPicPr>
          <p:cNvPr id="7171" name="Pladsholder til indhol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" y="44450"/>
            <a:ext cx="9086850" cy="6813550"/>
          </a:xfrm>
        </p:spPr>
      </p:pic>
    </p:spTree>
    <p:extLst>
      <p:ext uri="{BB962C8B-B14F-4D97-AF65-F5344CB8AC3E}">
        <p14:creationId xmlns:p14="http://schemas.microsoft.com/office/powerpoint/2010/main" val="4599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9" name="Rectangle 1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da-DK" altLang="da-DK"/>
          </a:p>
        </p:txBody>
      </p:sp>
      <p:graphicFrame>
        <p:nvGraphicFramePr>
          <p:cNvPr id="8331" name="Group 139"/>
          <p:cNvGraphicFramePr>
            <a:graphicFrameLocks noGrp="1"/>
          </p:cNvGraphicFramePr>
          <p:nvPr>
            <p:ph type="tbl" idx="1"/>
          </p:nvPr>
        </p:nvGraphicFramePr>
        <p:xfrm>
          <a:off x="457200" y="1196975"/>
          <a:ext cx="8229600" cy="5099051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6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da-DK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Bledermatit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Tryksår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Årsag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Fugt (friktion)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Tryk/shear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Lokalisering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Peri-anal(mellem ballerne)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Over knoglefremspring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4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Udseende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Diffus-”kissing ulcer”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 plet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Dybde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Overfladisk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Overfladisk og dyb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Nekrose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Muligt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Kanter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Diffuse- uregelmæssig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Mere præcise kanter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Farve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Rødme er ikke en selvfølge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Rødme er en selvfølge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9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2124075" y="6245225"/>
            <a:ext cx="5327650" cy="476250"/>
          </a:xfrm>
          <a:prstGeom prst="ellipse">
            <a:avLst/>
          </a:prstGeom>
          <a:noFill/>
          <a:ln w="19050">
            <a:solidFill>
              <a:srgbClr val="1756A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" tIns="9144" rIns="9144" bIns="9144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da-DK" sz="500" smtClean="0">
              <a:solidFill>
                <a:srgbClr val="1756AA"/>
              </a:solidFill>
              <a:latin typeface="Calibri" pitchFamily="34" charset="0"/>
              <a:ea typeface="MS PGothic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NL" altLang="da-DK" sz="500" smtClean="0">
                <a:solidFill>
                  <a:srgbClr val="C0C0C0"/>
                </a:solidFill>
                <a:latin typeface="Calibri" pitchFamily="34" charset="0"/>
                <a:ea typeface="MS PGothic" pitchFamily="34" charset="-128"/>
              </a:rPr>
              <a:t>T.Defloor  -  Verplegingswetenschap - Universiteit Gent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a-DK" sz="500" smtClean="0">
              <a:solidFill>
                <a:srgbClr val="C0C0C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515225" y="6245225"/>
            <a:ext cx="1377950" cy="476250"/>
          </a:xfrm>
          <a:prstGeom prst="rect">
            <a:avLst/>
          </a:prstGeom>
        </p:spPr>
        <p:txBody>
          <a:bodyPr lIns="91440"/>
          <a:lstStyle/>
          <a:p>
            <a:pPr algn="r">
              <a:defRPr/>
            </a:pPr>
            <a:endParaRPr lang="nl-NL" dirty="0" smtClean="0">
              <a:latin typeface="Calibri" pitchFamily="34" charset="0"/>
              <a:ea typeface="ＭＳ Ｐゴシック" pitchFamily="34" charset="-128"/>
            </a:endParaRPr>
          </a:p>
          <a:p>
            <a:pPr algn="r">
              <a:defRPr/>
            </a:pPr>
            <a:fld id="{42B0699D-F208-4222-94B7-CCCEDD40D169}" type="slidenum">
              <a:rPr lang="nl-NL" dirty="0" smtClean="0">
                <a:solidFill>
                  <a:srgbClr val="C0C0C0"/>
                </a:solidFill>
                <a:latin typeface="Calibri" pitchFamily="34" charset="0"/>
                <a:ea typeface="ＭＳ Ｐゴシック" pitchFamily="34" charset="-128"/>
              </a:rPr>
              <a:pPr algn="r">
                <a:defRPr/>
              </a:pPr>
              <a:t>6</a:t>
            </a:fld>
            <a:endParaRPr lang="nl-NL" dirty="0" smtClean="0">
              <a:solidFill>
                <a:srgbClr val="C0C0C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52800" cy="2459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3276600" cy="245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3354388" cy="251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3733800" cy="249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6" descr="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652963"/>
            <a:ext cx="3384550" cy="2233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3581400" cy="2446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38400"/>
            <a:ext cx="3276600" cy="245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6138"/>
            <a:ext cx="3352800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0" descr="dec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29150"/>
            <a:ext cx="3244850" cy="22558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422400" y="1220788"/>
            <a:ext cx="66151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000" u="sng" dirty="0">
                <a:solidFill>
                  <a:srgbClr val="FFFFFF"/>
                </a:solidFill>
                <a:latin typeface="+mj-lt"/>
              </a:rPr>
              <a:t>NONE</a:t>
            </a:r>
            <a:r>
              <a:rPr lang="nl-NL" sz="4000" dirty="0">
                <a:solidFill>
                  <a:srgbClr val="FFFFFF"/>
                </a:solidFill>
                <a:latin typeface="+mj-lt"/>
              </a:rPr>
              <a:t> of these </a:t>
            </a:r>
            <a:r>
              <a:rPr lang="nl-NL" sz="4000" dirty="0" err="1">
                <a:solidFill>
                  <a:srgbClr val="FFFFFF"/>
                </a:solidFill>
                <a:latin typeface="+mj-lt"/>
              </a:rPr>
              <a:t>photographs</a:t>
            </a:r>
            <a:r>
              <a:rPr lang="nl-NL" sz="4000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algn="ctr">
              <a:defRPr/>
            </a:pPr>
            <a:r>
              <a:rPr lang="nl-NL" sz="4000" dirty="0">
                <a:solidFill>
                  <a:srgbClr val="FFFFFF"/>
                </a:solidFill>
                <a:latin typeface="+mj-lt"/>
              </a:rPr>
              <a:t>is a </a:t>
            </a:r>
            <a:r>
              <a:rPr lang="nl-NL" sz="4000" dirty="0" err="1">
                <a:solidFill>
                  <a:srgbClr val="FFFFFF"/>
                </a:solidFill>
                <a:latin typeface="+mj-lt"/>
              </a:rPr>
              <a:t>pressure</a:t>
            </a:r>
            <a:r>
              <a:rPr lang="nl-NL" sz="4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nl-NL" sz="4000" dirty="0" err="1">
                <a:solidFill>
                  <a:srgbClr val="FFFFFF"/>
                </a:solidFill>
                <a:latin typeface="+mj-lt"/>
              </a:rPr>
              <a:t>ulcer</a:t>
            </a:r>
            <a:r>
              <a:rPr lang="nl-NL" sz="4000" dirty="0">
                <a:solidFill>
                  <a:srgbClr val="FFFFFF"/>
                </a:solidFill>
                <a:latin typeface="+mj-lt"/>
              </a:rPr>
              <a:t>!</a:t>
            </a:r>
          </a:p>
        </p:txBody>
      </p:sp>
      <p:sp>
        <p:nvSpPr>
          <p:cNvPr id="24590" name="TextBox 3"/>
          <p:cNvSpPr txBox="1">
            <a:spLocks noChangeArrowheads="1"/>
          </p:cNvSpPr>
          <p:nvPr/>
        </p:nvSpPr>
        <p:spPr bwMode="auto">
          <a:xfrm>
            <a:off x="250825" y="1636713"/>
            <a:ext cx="649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BE" sz="2400" dirty="0">
                <a:solidFill>
                  <a:srgbClr val="FFFFFF"/>
                </a:solidFill>
                <a:latin typeface="+mj-lt"/>
              </a:rPr>
              <a:t>1</a:t>
            </a:r>
            <a:endParaRPr lang="en-GB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591" name="TextBox 35"/>
          <p:cNvSpPr txBox="1">
            <a:spLocks noChangeArrowheads="1"/>
          </p:cNvSpPr>
          <p:nvPr/>
        </p:nvSpPr>
        <p:spPr bwMode="auto">
          <a:xfrm>
            <a:off x="6305550" y="4076700"/>
            <a:ext cx="64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BE" sz="2400" dirty="0">
                <a:solidFill>
                  <a:srgbClr val="FFFFFF"/>
                </a:solidFill>
                <a:latin typeface="+mj-lt"/>
              </a:rPr>
              <a:t>2</a:t>
            </a:r>
            <a:endParaRPr lang="en-GB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592" name="TextBox 36"/>
          <p:cNvSpPr txBox="1">
            <a:spLocks noChangeArrowheads="1"/>
          </p:cNvSpPr>
          <p:nvPr/>
        </p:nvSpPr>
        <p:spPr bwMode="auto">
          <a:xfrm>
            <a:off x="79375" y="6243638"/>
            <a:ext cx="649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BE" sz="2400" dirty="0">
                <a:solidFill>
                  <a:srgbClr val="FFFFFF"/>
                </a:solidFill>
                <a:latin typeface="+mj-lt"/>
              </a:rPr>
              <a:t>3</a:t>
            </a:r>
            <a:endParaRPr lang="en-GB" sz="2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88732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/>
              <a:t>Årsag til IAD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a-DK" altLang="da-DK" dirty="0" smtClean="0"/>
          </a:p>
          <a:p>
            <a:pPr eaLnBrk="1" hangingPunct="1"/>
            <a:r>
              <a:rPr lang="da-DK" altLang="da-DK" dirty="0" smtClean="0"/>
              <a:t>Huden udsættes for urin og afføring</a:t>
            </a:r>
          </a:p>
          <a:p>
            <a:pPr eaLnBrk="1" hangingPunct="1"/>
            <a:r>
              <a:rPr lang="da-DK" altLang="da-DK" dirty="0" smtClean="0"/>
              <a:t>Hudens styrke nedsættes af urin og gør den mere sårbar over for friktion</a:t>
            </a:r>
          </a:p>
          <a:p>
            <a:pPr eaLnBrk="1" hangingPunct="1"/>
            <a:r>
              <a:rPr lang="da-DK" altLang="da-DK" dirty="0" smtClean="0"/>
              <a:t>PH værdien øges og vækst af patogene bakterier fremmes.</a:t>
            </a:r>
          </a:p>
          <a:p>
            <a:pPr eaLnBrk="1" hangingPunct="1"/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33287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/>
              <a:t>Forebyggelse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altLang="da-DK" dirty="0" smtClean="0"/>
              <a:t>Rengør huden regelmæssigt</a:t>
            </a:r>
          </a:p>
          <a:p>
            <a:pPr eaLnBrk="1" hangingPunct="1"/>
            <a:endParaRPr lang="da-DK" altLang="da-DK" dirty="0" smtClean="0"/>
          </a:p>
          <a:p>
            <a:pPr eaLnBrk="1" hangingPunct="1"/>
            <a:r>
              <a:rPr lang="da-DK" altLang="da-DK" dirty="0" smtClean="0"/>
              <a:t>Fugt huden dagligt</a:t>
            </a:r>
          </a:p>
          <a:p>
            <a:pPr eaLnBrk="1" hangingPunct="1"/>
            <a:endParaRPr lang="da-DK" altLang="da-DK" dirty="0" smtClean="0"/>
          </a:p>
          <a:p>
            <a:pPr eaLnBrk="1" hangingPunct="1"/>
            <a:r>
              <a:rPr lang="da-DK" altLang="da-DK" dirty="0" smtClean="0"/>
              <a:t>Beskyt huden med </a:t>
            </a:r>
            <a:r>
              <a:rPr lang="da-DK" altLang="da-DK" dirty="0" err="1" smtClean="0"/>
              <a:t>barrierrecreme</a:t>
            </a:r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29045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/>
              <a:t>Hvorfor forebyggelse?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altLang="da-DK" dirty="0" smtClean="0"/>
              <a:t>Et studie har vist at patienter med fækal inkontinens har 22 gange højere risiko for at udvikle tryksår !</a:t>
            </a:r>
          </a:p>
          <a:p>
            <a:pPr eaLnBrk="1" hangingPunct="1"/>
            <a:r>
              <a:rPr lang="da-DK" altLang="da-DK" dirty="0" smtClean="0"/>
              <a:t>Hvis patienten har nedsat bevægelighed sammen med fækal inkontinens er risikoen 37,5 gange højere end hos andre indlagte patienter. </a:t>
            </a:r>
          </a:p>
        </p:txBody>
      </p:sp>
    </p:spTree>
    <p:extLst>
      <p:ext uri="{BB962C8B-B14F-4D97-AF65-F5344CB8AC3E}">
        <p14:creationId xmlns:p14="http://schemas.microsoft.com/office/powerpoint/2010/main" val="13032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CEC550-2686-4F3A-889B-B67986444B50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91FB1F8-E44A-4504-9314-D970B261FC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5EA6F61-1483-4A2F-ABB5-CA34DCB6D3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915</Words>
  <Application>Microsoft Office PowerPoint</Application>
  <PresentationFormat>Skærmshow (4:3)</PresentationFormat>
  <Paragraphs>190</Paragraphs>
  <Slides>25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25</vt:i4>
      </vt:variant>
    </vt:vector>
  </HeadingPairs>
  <TitlesOfParts>
    <vt:vector size="26" baseType="lpstr">
      <vt:lpstr>Kontortema</vt:lpstr>
      <vt:lpstr>Inkontinens relateret dermatit</vt:lpstr>
      <vt:lpstr>PowerPoint-præsentation</vt:lpstr>
      <vt:lpstr>Tryksår eller dermatit?</vt:lpstr>
      <vt:lpstr>PowerPoint-præsentation</vt:lpstr>
      <vt:lpstr>PowerPoint-præsentation</vt:lpstr>
      <vt:lpstr>PowerPoint-præsentation</vt:lpstr>
      <vt:lpstr>Årsag til IAD</vt:lpstr>
      <vt:lpstr>Forebyggelse</vt:lpstr>
      <vt:lpstr>Hvorfor forebyggelse?</vt:lpstr>
      <vt:lpstr>PowerPoint-præsentation</vt:lpstr>
      <vt:lpstr>PowerPoint-præsentation</vt:lpstr>
      <vt:lpstr>Diarre som følge af kemokur!</vt:lpstr>
      <vt:lpstr>Svær bledermatit og tryksår</vt:lpstr>
      <vt:lpstr>Svær bledermatit og tryksår</vt:lpstr>
      <vt:lpstr>Kategori 1A- vedvarende rødme uden tegn på infektion</vt:lpstr>
      <vt:lpstr>Kategori 1B- vedvarende rødme med kliniske tegn på infektion</vt:lpstr>
      <vt:lpstr>Kategori 2A- Tab af hud uden kliniske tegn på infektion</vt:lpstr>
      <vt:lpstr>Kategori 2B- tab af hud med kliniske tegn på infektion</vt:lpstr>
      <vt:lpstr>Bledermatitter og vaskemetoder</vt:lpstr>
      <vt:lpstr> Resultat</vt:lpstr>
      <vt:lpstr>Resultater fortsat!</vt:lpstr>
      <vt:lpstr>PowerPoint-præsentation</vt:lpstr>
      <vt:lpstr>Ny barrierrefilm</vt:lpstr>
      <vt:lpstr>PowerPoint-præsentation</vt:lpstr>
      <vt:lpstr>Tak for opmærksomheden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Jonas Staal Hansen</dc:creator>
  <cp:lastModifiedBy>Åse Fremmelevholm</cp:lastModifiedBy>
  <cp:revision>107</cp:revision>
  <cp:lastPrinted>2015-10-26T17:02:05Z</cp:lastPrinted>
  <dcterms:created xsi:type="dcterms:W3CDTF">2014-08-25T11:22:35Z</dcterms:created>
  <dcterms:modified xsi:type="dcterms:W3CDTF">2017-11-10T12:12:44Z</dcterms:modified>
</cp:coreProperties>
</file>