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diagrams/drawing3.xml" ContentType="application/vnd.ms-office.drawingml.diagramDrawing+xml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diagrams/quickStyle3.xml" ContentType="application/vnd.openxmlformats-officedocument.drawingml.diagramStyl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slides/slide29.xml" ContentType="application/vnd.openxmlformats-officedocument.presentationml.slide+xml"/>
  <Override PartName="/ppt/diagrams/drawing2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256" r:id="rId2"/>
    <p:sldId id="257" r:id="rId3"/>
    <p:sldId id="264" r:id="rId4"/>
    <p:sldId id="352" r:id="rId5"/>
    <p:sldId id="414" r:id="rId6"/>
    <p:sldId id="263" r:id="rId7"/>
    <p:sldId id="258" r:id="rId8"/>
    <p:sldId id="274" r:id="rId9"/>
    <p:sldId id="275" r:id="rId10"/>
    <p:sldId id="307" r:id="rId11"/>
    <p:sldId id="463" r:id="rId12"/>
    <p:sldId id="302" r:id="rId13"/>
    <p:sldId id="457" r:id="rId14"/>
    <p:sldId id="293" r:id="rId15"/>
    <p:sldId id="294" r:id="rId16"/>
    <p:sldId id="296" r:id="rId17"/>
    <p:sldId id="299" r:id="rId18"/>
    <p:sldId id="300" r:id="rId19"/>
    <p:sldId id="458" r:id="rId20"/>
    <p:sldId id="455" r:id="rId21"/>
    <p:sldId id="466" r:id="rId22"/>
    <p:sldId id="382" r:id="rId23"/>
    <p:sldId id="372" r:id="rId24"/>
    <p:sldId id="384" r:id="rId25"/>
    <p:sldId id="448" r:id="rId26"/>
    <p:sldId id="376" r:id="rId27"/>
    <p:sldId id="409" r:id="rId28"/>
    <p:sldId id="411" r:id="rId29"/>
    <p:sldId id="410" r:id="rId30"/>
    <p:sldId id="402" r:id="rId31"/>
    <p:sldId id="412" r:id="rId32"/>
    <p:sldId id="260" r:id="rId33"/>
    <p:sldId id="459" r:id="rId34"/>
    <p:sldId id="362" r:id="rId35"/>
    <p:sldId id="287" r:id="rId36"/>
    <p:sldId id="261" r:id="rId37"/>
    <p:sldId id="404" r:id="rId38"/>
    <p:sldId id="392" r:id="rId39"/>
    <p:sldId id="394" r:id="rId40"/>
    <p:sldId id="366" r:id="rId41"/>
    <p:sldId id="460" r:id="rId42"/>
    <p:sldId id="461" r:id="rId43"/>
    <p:sldId id="462" r:id="rId44"/>
    <p:sldId id="451" r:id="rId45"/>
    <p:sldId id="398" r:id="rId46"/>
    <p:sldId id="452" r:id="rId47"/>
    <p:sldId id="262" r:id="rId48"/>
    <p:sldId id="427" r:id="rId49"/>
    <p:sldId id="403" r:id="rId50"/>
    <p:sldId id="407" r:id="rId51"/>
    <p:sldId id="408" r:id="rId52"/>
    <p:sldId id="417" r:id="rId53"/>
    <p:sldId id="418" r:id="rId54"/>
    <p:sldId id="420" r:id="rId55"/>
    <p:sldId id="421" r:id="rId56"/>
    <p:sldId id="422" r:id="rId57"/>
    <p:sldId id="423" r:id="rId58"/>
    <p:sldId id="424" r:id="rId59"/>
    <p:sldId id="428" r:id="rId60"/>
    <p:sldId id="429" r:id="rId61"/>
    <p:sldId id="426" r:id="rId62"/>
    <p:sldId id="432" r:id="rId63"/>
    <p:sldId id="431" r:id="rId64"/>
    <p:sldId id="435" r:id="rId65"/>
    <p:sldId id="434" r:id="rId66"/>
    <p:sldId id="396" r:id="rId67"/>
    <p:sldId id="443" r:id="rId68"/>
    <p:sldId id="444" r:id="rId69"/>
    <p:sldId id="464" r:id="rId70"/>
    <p:sldId id="465" r:id="rId71"/>
  </p:sldIdLst>
  <p:sldSz cx="9144000" cy="6858000" type="screen4x3"/>
  <p:notesSz cx="6881813" cy="100028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8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1421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0E3DEE-6C76-284B-A2E4-3A1A7608FFDF}" type="doc">
      <dgm:prSet loTypeId="urn:microsoft.com/office/officeart/2005/8/layout/radial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C9DAB7CF-C1FE-7C43-B859-A2F348CDC23D}">
      <dgm:prSet phldrT="[Tekst]" custT="1"/>
      <dgm:spPr>
        <a:solidFill>
          <a:srgbClr val="0080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da-DK" sz="1800" dirty="0" smtClean="0"/>
            <a:t>Sårhelings</a:t>
          </a:r>
        </a:p>
        <a:p>
          <a:r>
            <a:rPr lang="da-DK" sz="1800" dirty="0" smtClean="0"/>
            <a:t>faktorer</a:t>
          </a:r>
          <a:endParaRPr lang="da-DK" sz="1800" dirty="0"/>
        </a:p>
      </dgm:t>
    </dgm:pt>
    <dgm:pt modelId="{9478BB0D-9273-D94A-B4B1-D8EDDC2A37EF}" type="parTrans" cxnId="{4EECB8C3-7052-354B-8B17-90A74DFD213A}">
      <dgm:prSet/>
      <dgm:spPr/>
      <dgm:t>
        <a:bodyPr/>
        <a:lstStyle/>
        <a:p>
          <a:endParaRPr lang="da-DK" sz="2000"/>
        </a:p>
      </dgm:t>
    </dgm:pt>
    <dgm:pt modelId="{E48E51F0-D9F6-AD45-96D3-371514F68708}" type="sibTrans" cxnId="{4EECB8C3-7052-354B-8B17-90A74DFD213A}">
      <dgm:prSet/>
      <dgm:spPr/>
      <dgm:t>
        <a:bodyPr/>
        <a:lstStyle/>
        <a:p>
          <a:endParaRPr lang="da-DK" sz="2000"/>
        </a:p>
      </dgm:t>
    </dgm:pt>
    <dgm:pt modelId="{C51EC6B1-1D63-8249-A883-E9392828E882}">
      <dgm:prSet phldrT="[Tekst]" custT="1"/>
      <dgm:spPr>
        <a:solidFill>
          <a:srgbClr val="00FF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da-DK" sz="1800" dirty="0" smtClean="0">
              <a:solidFill>
                <a:schemeClr val="tx1"/>
              </a:solidFill>
            </a:rPr>
            <a:t>Årsagen fjernes</a:t>
          </a:r>
          <a:endParaRPr lang="da-DK" sz="1800" dirty="0">
            <a:solidFill>
              <a:schemeClr val="tx1"/>
            </a:solidFill>
          </a:endParaRPr>
        </a:p>
      </dgm:t>
    </dgm:pt>
    <dgm:pt modelId="{E75CCDFA-A626-F44C-A9B0-242D686649CD}" type="parTrans" cxnId="{9107E9C2-C3BC-054D-8E9C-44FB3257B8F2}">
      <dgm:prSet custT="1"/>
      <dgm:spPr/>
      <dgm:t>
        <a:bodyPr/>
        <a:lstStyle/>
        <a:p>
          <a:endParaRPr lang="da-DK" sz="600"/>
        </a:p>
      </dgm:t>
    </dgm:pt>
    <dgm:pt modelId="{D0EF5CEA-CBBF-DB49-B49B-FF461A219779}" type="sibTrans" cxnId="{9107E9C2-C3BC-054D-8E9C-44FB3257B8F2}">
      <dgm:prSet/>
      <dgm:spPr/>
      <dgm:t>
        <a:bodyPr/>
        <a:lstStyle/>
        <a:p>
          <a:endParaRPr lang="da-DK" sz="2000"/>
        </a:p>
      </dgm:t>
    </dgm:pt>
    <dgm:pt modelId="{516EAEFF-76FD-AE49-85C7-4B78A1BAED52}">
      <dgm:prSet phldrT="[Tekst]" custT="1"/>
      <dgm:spPr>
        <a:solidFill>
          <a:srgbClr val="FF66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da-DK" sz="1000" dirty="0" err="1" smtClean="0">
              <a:solidFill>
                <a:schemeClr val="tx1"/>
              </a:solidFill>
            </a:rPr>
            <a:t>Cirkadisk</a:t>
          </a:r>
          <a:r>
            <a:rPr lang="da-DK" sz="1000" dirty="0" smtClean="0">
              <a:solidFill>
                <a:schemeClr val="tx1"/>
              </a:solidFill>
            </a:rPr>
            <a:t> rytme </a:t>
          </a:r>
          <a:r>
            <a:rPr lang="da-DK" sz="1000" dirty="0" err="1" smtClean="0">
              <a:solidFill>
                <a:schemeClr val="tx1"/>
              </a:solidFill>
            </a:rPr>
            <a:t>mhp</a:t>
          </a:r>
          <a:r>
            <a:rPr lang="da-DK" sz="1000" dirty="0" smtClean="0">
              <a:solidFill>
                <a:schemeClr val="tx1"/>
              </a:solidFill>
            </a:rPr>
            <a:t>. ”anabol”           nattesøvn</a:t>
          </a:r>
          <a:endParaRPr lang="da-DK" sz="1000" dirty="0">
            <a:solidFill>
              <a:schemeClr val="tx1"/>
            </a:solidFill>
          </a:endParaRPr>
        </a:p>
      </dgm:t>
    </dgm:pt>
    <dgm:pt modelId="{38A4D347-B470-FA48-A509-B674C67927FD}" type="parTrans" cxnId="{7AE20AC6-367D-AA40-8234-96E06C067FA4}">
      <dgm:prSet custT="1"/>
      <dgm:spPr/>
      <dgm:t>
        <a:bodyPr/>
        <a:lstStyle/>
        <a:p>
          <a:endParaRPr lang="da-DK" sz="600"/>
        </a:p>
      </dgm:t>
    </dgm:pt>
    <dgm:pt modelId="{22C40911-D329-4941-80C3-7022003AD7B1}" type="sibTrans" cxnId="{7AE20AC6-367D-AA40-8234-96E06C067FA4}">
      <dgm:prSet/>
      <dgm:spPr/>
      <dgm:t>
        <a:bodyPr/>
        <a:lstStyle/>
        <a:p>
          <a:endParaRPr lang="da-DK" sz="2000"/>
        </a:p>
      </dgm:t>
    </dgm:pt>
    <dgm:pt modelId="{C0079533-D12F-A04E-BBC0-1EF7CFECEEF0}">
      <dgm:prSet phldrT="[Tekst]" custT="1"/>
      <dgm:spPr>
        <a:solidFill>
          <a:srgbClr val="FF66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da-DK" sz="1050" dirty="0" smtClean="0">
              <a:solidFill>
                <a:schemeClr val="tx1"/>
              </a:solidFill>
            </a:rPr>
            <a:t>Sufficient proteinrig kost</a:t>
          </a:r>
          <a:endParaRPr lang="da-DK" sz="1050" dirty="0">
            <a:solidFill>
              <a:schemeClr val="tx1"/>
            </a:solidFill>
          </a:endParaRPr>
        </a:p>
      </dgm:t>
    </dgm:pt>
    <dgm:pt modelId="{3E5083BB-05A3-C842-9A6C-5B248BC23D34}" type="parTrans" cxnId="{CF2CBD97-30BA-3945-97C2-28A12A9BBA97}">
      <dgm:prSet custT="1"/>
      <dgm:spPr/>
      <dgm:t>
        <a:bodyPr/>
        <a:lstStyle/>
        <a:p>
          <a:endParaRPr lang="da-DK" sz="600"/>
        </a:p>
      </dgm:t>
    </dgm:pt>
    <dgm:pt modelId="{C76D66C3-226D-A442-A301-D5FD8816AF54}" type="sibTrans" cxnId="{CF2CBD97-30BA-3945-97C2-28A12A9BBA97}">
      <dgm:prSet/>
      <dgm:spPr/>
      <dgm:t>
        <a:bodyPr/>
        <a:lstStyle/>
        <a:p>
          <a:endParaRPr lang="da-DK" sz="2000"/>
        </a:p>
      </dgm:t>
    </dgm:pt>
    <dgm:pt modelId="{3B541E21-300F-1649-9217-A06F8A0E76EC}">
      <dgm:prSet phldrT="[Tekst]" custT="1"/>
      <dgm:spPr>
        <a:solidFill>
          <a:schemeClr val="tx2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da-DK" sz="1300" dirty="0" smtClean="0"/>
            <a:t>Smerte-behandling</a:t>
          </a:r>
        </a:p>
      </dgm:t>
    </dgm:pt>
    <dgm:pt modelId="{D38B53E4-67D9-BE4A-9A48-432B8B57D97F}" type="parTrans" cxnId="{9D47E7DA-5D7F-5844-B357-5988AD226E18}">
      <dgm:prSet custT="1"/>
      <dgm:spPr/>
      <dgm:t>
        <a:bodyPr/>
        <a:lstStyle/>
        <a:p>
          <a:endParaRPr lang="da-DK" sz="600"/>
        </a:p>
      </dgm:t>
    </dgm:pt>
    <dgm:pt modelId="{D28B09F1-BC5D-9640-A795-449C896605DB}" type="sibTrans" cxnId="{9D47E7DA-5D7F-5844-B357-5988AD226E18}">
      <dgm:prSet/>
      <dgm:spPr/>
      <dgm:t>
        <a:bodyPr/>
        <a:lstStyle/>
        <a:p>
          <a:endParaRPr lang="da-DK" sz="2000"/>
        </a:p>
      </dgm:t>
    </dgm:pt>
    <dgm:pt modelId="{DF8D5C11-4352-684C-8DA5-86D66BF353DA}">
      <dgm:prSet custT="1"/>
      <dgm:spPr>
        <a:solidFill>
          <a:srgbClr val="00FF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da-DK" sz="1400" dirty="0" smtClean="0">
              <a:solidFill>
                <a:schemeClr val="tx1"/>
              </a:solidFill>
            </a:rPr>
            <a:t>Sufficient tilførsel af ilt og </a:t>
          </a:r>
          <a:r>
            <a:rPr lang="da-DK" sz="1400" dirty="0" err="1" smtClean="0">
              <a:solidFill>
                <a:schemeClr val="tx1"/>
              </a:solidFill>
            </a:rPr>
            <a:t>nærings-stoffer</a:t>
          </a:r>
          <a:r>
            <a:rPr lang="da-DK" sz="1400" dirty="0" smtClean="0">
              <a:solidFill>
                <a:schemeClr val="tx1"/>
              </a:solidFill>
            </a:rPr>
            <a:t> til sårvævet</a:t>
          </a:r>
          <a:endParaRPr lang="da-DK" sz="1400" dirty="0">
            <a:solidFill>
              <a:schemeClr val="tx1"/>
            </a:solidFill>
          </a:endParaRPr>
        </a:p>
      </dgm:t>
    </dgm:pt>
    <dgm:pt modelId="{A66A07D9-978C-5946-A314-615C4F9FE32E}" type="parTrans" cxnId="{60A7C248-5C3F-C34E-895E-339D698920F5}">
      <dgm:prSet custT="1"/>
      <dgm:spPr/>
      <dgm:t>
        <a:bodyPr/>
        <a:lstStyle/>
        <a:p>
          <a:endParaRPr lang="da-DK" sz="600"/>
        </a:p>
      </dgm:t>
    </dgm:pt>
    <dgm:pt modelId="{D7097CA5-7E02-D54A-A94F-9476D89FCF0A}" type="sibTrans" cxnId="{60A7C248-5C3F-C34E-895E-339D698920F5}">
      <dgm:prSet/>
      <dgm:spPr/>
      <dgm:t>
        <a:bodyPr/>
        <a:lstStyle/>
        <a:p>
          <a:endParaRPr lang="da-DK" sz="2000"/>
        </a:p>
      </dgm:t>
    </dgm:pt>
    <dgm:pt modelId="{ACDD480C-4CDF-C643-B814-30D56DC71919}">
      <dgm:prSet custT="1"/>
      <dgm:spPr>
        <a:solidFill>
          <a:srgbClr val="FF66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da-DK" sz="1000" smtClean="0">
              <a:solidFill>
                <a:schemeClr val="tx1"/>
              </a:solidFill>
            </a:rPr>
            <a:t>Høj grad af patient-deltagelse</a:t>
          </a:r>
          <a:endParaRPr lang="da-DK" sz="1000" dirty="0">
            <a:solidFill>
              <a:schemeClr val="tx1"/>
            </a:solidFill>
          </a:endParaRPr>
        </a:p>
      </dgm:t>
    </dgm:pt>
    <dgm:pt modelId="{F7CC45AD-24CA-B046-88CB-3843EFA0B70D}" type="parTrans" cxnId="{115DAFB4-95A6-824A-ABD2-ECFE73654FC7}">
      <dgm:prSet custT="1"/>
      <dgm:spPr/>
      <dgm:t>
        <a:bodyPr/>
        <a:lstStyle/>
        <a:p>
          <a:endParaRPr lang="da-DK" sz="600"/>
        </a:p>
      </dgm:t>
    </dgm:pt>
    <dgm:pt modelId="{EEA4D75F-BC9F-9E41-AFCC-49F747DE65F8}" type="sibTrans" cxnId="{115DAFB4-95A6-824A-ABD2-ECFE73654FC7}">
      <dgm:prSet/>
      <dgm:spPr/>
      <dgm:t>
        <a:bodyPr/>
        <a:lstStyle/>
        <a:p>
          <a:endParaRPr lang="da-DK" sz="2000"/>
        </a:p>
      </dgm:t>
    </dgm:pt>
    <dgm:pt modelId="{610FD5BD-9DDB-3243-A624-601FED4F2C51}">
      <dgm:prSet custT="1"/>
      <dgm:spPr>
        <a:solidFill>
          <a:schemeClr val="tx2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da-DK" sz="1000" dirty="0" smtClean="0"/>
            <a:t>Rent sår uden Infektion </a:t>
          </a:r>
          <a:endParaRPr lang="da-DK" sz="1000" dirty="0"/>
        </a:p>
      </dgm:t>
    </dgm:pt>
    <dgm:pt modelId="{90C94044-39D5-BB4F-BCD9-8D7831DA133D}" type="parTrans" cxnId="{81A5FFE3-1563-F34A-AE96-32E2E1D0BDE4}">
      <dgm:prSet custT="1"/>
      <dgm:spPr/>
      <dgm:t>
        <a:bodyPr/>
        <a:lstStyle/>
        <a:p>
          <a:endParaRPr lang="da-DK" sz="600"/>
        </a:p>
      </dgm:t>
    </dgm:pt>
    <dgm:pt modelId="{7C507BD2-74E2-2442-B47E-3AADAF1D30C2}" type="sibTrans" cxnId="{81A5FFE3-1563-F34A-AE96-32E2E1D0BDE4}">
      <dgm:prSet/>
      <dgm:spPr/>
      <dgm:t>
        <a:bodyPr/>
        <a:lstStyle/>
        <a:p>
          <a:endParaRPr lang="da-DK" sz="2000"/>
        </a:p>
      </dgm:t>
    </dgm:pt>
    <dgm:pt modelId="{48097798-ECE5-C345-AADB-56089855D586}">
      <dgm:prSet custT="1"/>
      <dgm:spPr>
        <a:solidFill>
          <a:schemeClr val="tx2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da-DK" sz="1000" dirty="0" smtClean="0"/>
            <a:t>Fugtigt sårmiljø</a:t>
          </a:r>
          <a:endParaRPr lang="da-DK" sz="1000" dirty="0"/>
        </a:p>
      </dgm:t>
    </dgm:pt>
    <dgm:pt modelId="{FFDF0088-C98E-2949-AB43-90A4D95116A1}" type="parTrans" cxnId="{B7AFA4FD-9AEE-DA47-8B64-DAD3F17523AB}">
      <dgm:prSet custT="1"/>
      <dgm:spPr/>
      <dgm:t>
        <a:bodyPr/>
        <a:lstStyle/>
        <a:p>
          <a:endParaRPr lang="da-DK" sz="600"/>
        </a:p>
      </dgm:t>
    </dgm:pt>
    <dgm:pt modelId="{D92EB9AB-20D4-504E-84CF-ECC0354AFC58}" type="sibTrans" cxnId="{B7AFA4FD-9AEE-DA47-8B64-DAD3F17523AB}">
      <dgm:prSet/>
      <dgm:spPr/>
      <dgm:t>
        <a:bodyPr/>
        <a:lstStyle/>
        <a:p>
          <a:endParaRPr lang="da-DK" sz="2000"/>
        </a:p>
      </dgm:t>
    </dgm:pt>
    <dgm:pt modelId="{666CCDFA-C751-0D43-AADD-76DC989829AC}">
      <dgm:prSet custT="1"/>
      <dgm:spPr>
        <a:solidFill>
          <a:schemeClr val="tx2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da-DK" sz="1000" dirty="0" smtClean="0"/>
            <a:t>Behandlings-kontinuitet</a:t>
          </a:r>
          <a:endParaRPr lang="da-DK" sz="1000" dirty="0"/>
        </a:p>
      </dgm:t>
    </dgm:pt>
    <dgm:pt modelId="{20ACDB20-3622-3749-B53C-677399D2D791}" type="parTrans" cxnId="{81E6C5D3-7C1B-6A4B-BA02-80B2BBDB3B07}">
      <dgm:prSet custT="1"/>
      <dgm:spPr/>
      <dgm:t>
        <a:bodyPr/>
        <a:lstStyle/>
        <a:p>
          <a:endParaRPr lang="da-DK" sz="600"/>
        </a:p>
      </dgm:t>
    </dgm:pt>
    <dgm:pt modelId="{434C8087-7075-7F40-8E57-CEC8946FEAEC}" type="sibTrans" cxnId="{81E6C5D3-7C1B-6A4B-BA02-80B2BBDB3B07}">
      <dgm:prSet/>
      <dgm:spPr/>
      <dgm:t>
        <a:bodyPr/>
        <a:lstStyle/>
        <a:p>
          <a:endParaRPr lang="da-DK" sz="2000"/>
        </a:p>
      </dgm:t>
    </dgm:pt>
    <dgm:pt modelId="{0C5D944D-78FA-1B46-A9DB-82A3599C7311}">
      <dgm:prSet custT="1"/>
      <dgm:spPr>
        <a:solidFill>
          <a:srgbClr val="FF66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da-DK" sz="1050" dirty="0" smtClean="0">
              <a:solidFill>
                <a:schemeClr val="tx1"/>
              </a:solidFill>
            </a:rPr>
            <a:t>Sund og aktiv livsførelse</a:t>
          </a:r>
          <a:endParaRPr lang="da-DK" sz="1050" dirty="0">
            <a:solidFill>
              <a:schemeClr val="tx1"/>
            </a:solidFill>
          </a:endParaRPr>
        </a:p>
      </dgm:t>
    </dgm:pt>
    <dgm:pt modelId="{C72BCDBC-07C0-2D4C-BD0E-95AD94C60F15}" type="parTrans" cxnId="{3BDB1DF8-82A8-2642-B6F0-3994386CE69E}">
      <dgm:prSet custT="1"/>
      <dgm:spPr/>
      <dgm:t>
        <a:bodyPr/>
        <a:lstStyle/>
        <a:p>
          <a:endParaRPr lang="da-DK" sz="600"/>
        </a:p>
      </dgm:t>
    </dgm:pt>
    <dgm:pt modelId="{09DEE5D7-F918-9D40-9B8C-4FA4CA97BDF4}" type="sibTrans" cxnId="{3BDB1DF8-82A8-2642-B6F0-3994386CE69E}">
      <dgm:prSet/>
      <dgm:spPr/>
      <dgm:t>
        <a:bodyPr/>
        <a:lstStyle/>
        <a:p>
          <a:endParaRPr lang="da-DK" sz="2000"/>
        </a:p>
      </dgm:t>
    </dgm:pt>
    <dgm:pt modelId="{A1B3D629-0B14-8342-A94C-7A5EF4237B35}" type="pres">
      <dgm:prSet presAssocID="{660E3DEE-6C76-284B-A2E4-3A1A7608FFD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F596236D-809C-F843-B1BF-AA2E18A1198A}" type="pres">
      <dgm:prSet presAssocID="{C9DAB7CF-C1FE-7C43-B859-A2F348CDC23D}" presName="centerShape" presStyleLbl="node0" presStyleIdx="0" presStyleCnt="1" custScaleX="127169" custScaleY="122847"/>
      <dgm:spPr/>
      <dgm:t>
        <a:bodyPr/>
        <a:lstStyle/>
        <a:p>
          <a:endParaRPr lang="da-DK"/>
        </a:p>
      </dgm:t>
    </dgm:pt>
    <dgm:pt modelId="{87FF9444-ED05-B248-98B9-CC8BEEC05249}" type="pres">
      <dgm:prSet presAssocID="{E75CCDFA-A626-F44C-A9B0-242D686649CD}" presName="Name9" presStyleLbl="parChTrans1D2" presStyleIdx="0" presStyleCnt="10"/>
      <dgm:spPr/>
      <dgm:t>
        <a:bodyPr/>
        <a:lstStyle/>
        <a:p>
          <a:endParaRPr lang="da-DK"/>
        </a:p>
      </dgm:t>
    </dgm:pt>
    <dgm:pt modelId="{FA91630E-C315-5343-ABAE-4BFED08434A1}" type="pres">
      <dgm:prSet presAssocID="{E75CCDFA-A626-F44C-A9B0-242D686649CD}" presName="connTx" presStyleLbl="parChTrans1D2" presStyleIdx="0" presStyleCnt="10"/>
      <dgm:spPr/>
      <dgm:t>
        <a:bodyPr/>
        <a:lstStyle/>
        <a:p>
          <a:endParaRPr lang="da-DK"/>
        </a:p>
      </dgm:t>
    </dgm:pt>
    <dgm:pt modelId="{F66E0BA1-9F4F-6646-8643-1ED5B46A3944}" type="pres">
      <dgm:prSet presAssocID="{C51EC6B1-1D63-8249-A883-E9392828E882}" presName="node" presStyleLbl="node1" presStyleIdx="0" presStyleCnt="10" custScaleX="111770" custScaleY="114657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534AE2F9-1553-A545-AB5F-ECDD5957B03D}" type="pres">
      <dgm:prSet presAssocID="{90C94044-39D5-BB4F-BCD9-8D7831DA133D}" presName="Name9" presStyleLbl="parChTrans1D2" presStyleIdx="1" presStyleCnt="10"/>
      <dgm:spPr/>
      <dgm:t>
        <a:bodyPr/>
        <a:lstStyle/>
        <a:p>
          <a:endParaRPr lang="da-DK"/>
        </a:p>
      </dgm:t>
    </dgm:pt>
    <dgm:pt modelId="{955A4B65-5FB2-5F45-B9C0-AFA0077531F3}" type="pres">
      <dgm:prSet presAssocID="{90C94044-39D5-BB4F-BCD9-8D7831DA133D}" presName="connTx" presStyleLbl="parChTrans1D2" presStyleIdx="1" presStyleCnt="10"/>
      <dgm:spPr/>
      <dgm:t>
        <a:bodyPr/>
        <a:lstStyle/>
        <a:p>
          <a:endParaRPr lang="da-DK"/>
        </a:p>
      </dgm:t>
    </dgm:pt>
    <dgm:pt modelId="{3EA59CC0-71F9-3740-BD94-01CDD3148177}" type="pres">
      <dgm:prSet presAssocID="{610FD5BD-9DDB-3243-A624-601FED4F2C51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EBFC62C3-F21D-D143-855C-59A23BC59707}" type="pres">
      <dgm:prSet presAssocID="{FFDF0088-C98E-2949-AB43-90A4D95116A1}" presName="Name9" presStyleLbl="parChTrans1D2" presStyleIdx="2" presStyleCnt="10"/>
      <dgm:spPr/>
      <dgm:t>
        <a:bodyPr/>
        <a:lstStyle/>
        <a:p>
          <a:endParaRPr lang="da-DK"/>
        </a:p>
      </dgm:t>
    </dgm:pt>
    <dgm:pt modelId="{D197294D-A76D-3248-94F6-C800FDFFB993}" type="pres">
      <dgm:prSet presAssocID="{FFDF0088-C98E-2949-AB43-90A4D95116A1}" presName="connTx" presStyleLbl="parChTrans1D2" presStyleIdx="2" presStyleCnt="10"/>
      <dgm:spPr/>
      <dgm:t>
        <a:bodyPr/>
        <a:lstStyle/>
        <a:p>
          <a:endParaRPr lang="da-DK"/>
        </a:p>
      </dgm:t>
    </dgm:pt>
    <dgm:pt modelId="{24CED520-C1C6-614A-B20C-269DABA78155}" type="pres">
      <dgm:prSet presAssocID="{48097798-ECE5-C345-AADB-56089855D586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25DAB69D-ACD9-DF49-881E-838A9DDAB659}" type="pres">
      <dgm:prSet presAssocID="{20ACDB20-3622-3749-B53C-677399D2D791}" presName="Name9" presStyleLbl="parChTrans1D2" presStyleIdx="3" presStyleCnt="10"/>
      <dgm:spPr/>
      <dgm:t>
        <a:bodyPr/>
        <a:lstStyle/>
        <a:p>
          <a:endParaRPr lang="da-DK"/>
        </a:p>
      </dgm:t>
    </dgm:pt>
    <dgm:pt modelId="{42712581-610B-234C-8B94-CE72A4D7F5CB}" type="pres">
      <dgm:prSet presAssocID="{20ACDB20-3622-3749-B53C-677399D2D791}" presName="connTx" presStyleLbl="parChTrans1D2" presStyleIdx="3" presStyleCnt="10"/>
      <dgm:spPr/>
      <dgm:t>
        <a:bodyPr/>
        <a:lstStyle/>
        <a:p>
          <a:endParaRPr lang="da-DK"/>
        </a:p>
      </dgm:t>
    </dgm:pt>
    <dgm:pt modelId="{CB79C5ED-2D02-C54A-923F-84D8EF79FCD4}" type="pres">
      <dgm:prSet presAssocID="{666CCDFA-C751-0D43-AADD-76DC989829AC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4C6F40FD-2C66-F64D-8215-31D0368648A2}" type="pres">
      <dgm:prSet presAssocID="{D38B53E4-67D9-BE4A-9A48-432B8B57D97F}" presName="Name9" presStyleLbl="parChTrans1D2" presStyleIdx="4" presStyleCnt="10"/>
      <dgm:spPr/>
      <dgm:t>
        <a:bodyPr/>
        <a:lstStyle/>
        <a:p>
          <a:endParaRPr lang="da-DK"/>
        </a:p>
      </dgm:t>
    </dgm:pt>
    <dgm:pt modelId="{FC51AF2C-561F-8940-B55F-508B9BAF529D}" type="pres">
      <dgm:prSet presAssocID="{D38B53E4-67D9-BE4A-9A48-432B8B57D97F}" presName="connTx" presStyleLbl="parChTrans1D2" presStyleIdx="4" presStyleCnt="10"/>
      <dgm:spPr/>
      <dgm:t>
        <a:bodyPr/>
        <a:lstStyle/>
        <a:p>
          <a:endParaRPr lang="da-DK"/>
        </a:p>
      </dgm:t>
    </dgm:pt>
    <dgm:pt modelId="{E14ED97D-4486-A14D-A1B7-620BD73EC735}" type="pres">
      <dgm:prSet presAssocID="{3B541E21-300F-1649-9217-A06F8A0E76EC}" presName="node" presStyleLbl="node1" presStyleIdx="4" presStyleCnt="10" custScaleX="99659" custScaleY="104457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FB60472A-E7A0-574A-943E-0EA96D2AD5CD}" type="pres">
      <dgm:prSet presAssocID="{A66A07D9-978C-5946-A314-615C4F9FE32E}" presName="Name9" presStyleLbl="parChTrans1D2" presStyleIdx="5" presStyleCnt="10"/>
      <dgm:spPr/>
      <dgm:t>
        <a:bodyPr/>
        <a:lstStyle/>
        <a:p>
          <a:endParaRPr lang="da-DK"/>
        </a:p>
      </dgm:t>
    </dgm:pt>
    <dgm:pt modelId="{49B577A5-0DB6-C449-9A14-A6EA5D13BE10}" type="pres">
      <dgm:prSet presAssocID="{A66A07D9-978C-5946-A314-615C4F9FE32E}" presName="connTx" presStyleLbl="parChTrans1D2" presStyleIdx="5" presStyleCnt="10"/>
      <dgm:spPr/>
      <dgm:t>
        <a:bodyPr/>
        <a:lstStyle/>
        <a:p>
          <a:endParaRPr lang="da-DK"/>
        </a:p>
      </dgm:t>
    </dgm:pt>
    <dgm:pt modelId="{A0C2E930-2ECC-A34F-B98D-738A6576B6CA}" type="pres">
      <dgm:prSet presAssocID="{DF8D5C11-4352-684C-8DA5-86D66BF353DA}" presName="node" presStyleLbl="node1" presStyleIdx="5" presStyleCnt="10" custScaleX="138068" custScaleY="141129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C7F2C354-DE2D-C14B-AFA0-DB7F595F7722}" type="pres">
      <dgm:prSet presAssocID="{F7CC45AD-24CA-B046-88CB-3843EFA0B70D}" presName="Name9" presStyleLbl="parChTrans1D2" presStyleIdx="6" presStyleCnt="10"/>
      <dgm:spPr/>
      <dgm:t>
        <a:bodyPr/>
        <a:lstStyle/>
        <a:p>
          <a:endParaRPr lang="da-DK"/>
        </a:p>
      </dgm:t>
    </dgm:pt>
    <dgm:pt modelId="{D420AAAA-2670-6A4C-B2CD-E20D1036E03D}" type="pres">
      <dgm:prSet presAssocID="{F7CC45AD-24CA-B046-88CB-3843EFA0B70D}" presName="connTx" presStyleLbl="parChTrans1D2" presStyleIdx="6" presStyleCnt="10"/>
      <dgm:spPr/>
      <dgm:t>
        <a:bodyPr/>
        <a:lstStyle/>
        <a:p>
          <a:endParaRPr lang="da-DK"/>
        </a:p>
      </dgm:t>
    </dgm:pt>
    <dgm:pt modelId="{EEA7106D-A87A-0D49-A5D5-63A6281136FF}" type="pres">
      <dgm:prSet presAssocID="{ACDD480C-4CDF-C643-B814-30D56DC71919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83B46044-EC4F-FA4A-B8AA-EAFD30D26F67}" type="pres">
      <dgm:prSet presAssocID="{C72BCDBC-07C0-2D4C-BD0E-95AD94C60F15}" presName="Name9" presStyleLbl="parChTrans1D2" presStyleIdx="7" presStyleCnt="10"/>
      <dgm:spPr/>
      <dgm:t>
        <a:bodyPr/>
        <a:lstStyle/>
        <a:p>
          <a:endParaRPr lang="da-DK"/>
        </a:p>
      </dgm:t>
    </dgm:pt>
    <dgm:pt modelId="{75E6A0D6-6CDC-4D4B-A03B-F099D08BDACE}" type="pres">
      <dgm:prSet presAssocID="{C72BCDBC-07C0-2D4C-BD0E-95AD94C60F15}" presName="connTx" presStyleLbl="parChTrans1D2" presStyleIdx="7" presStyleCnt="10"/>
      <dgm:spPr/>
      <dgm:t>
        <a:bodyPr/>
        <a:lstStyle/>
        <a:p>
          <a:endParaRPr lang="da-DK"/>
        </a:p>
      </dgm:t>
    </dgm:pt>
    <dgm:pt modelId="{0CA24D7E-0061-7142-8394-670654E3E46D}" type="pres">
      <dgm:prSet presAssocID="{0C5D944D-78FA-1B46-A9DB-82A3599C7311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842E3C93-9F15-6449-92E8-3100CF248B68}" type="pres">
      <dgm:prSet presAssocID="{3E5083BB-05A3-C842-9A6C-5B248BC23D34}" presName="Name9" presStyleLbl="parChTrans1D2" presStyleIdx="8" presStyleCnt="10"/>
      <dgm:spPr/>
      <dgm:t>
        <a:bodyPr/>
        <a:lstStyle/>
        <a:p>
          <a:endParaRPr lang="da-DK"/>
        </a:p>
      </dgm:t>
    </dgm:pt>
    <dgm:pt modelId="{228E123C-765F-164F-8288-F684575EF5ED}" type="pres">
      <dgm:prSet presAssocID="{3E5083BB-05A3-C842-9A6C-5B248BC23D34}" presName="connTx" presStyleLbl="parChTrans1D2" presStyleIdx="8" presStyleCnt="10"/>
      <dgm:spPr/>
      <dgm:t>
        <a:bodyPr/>
        <a:lstStyle/>
        <a:p>
          <a:endParaRPr lang="da-DK"/>
        </a:p>
      </dgm:t>
    </dgm:pt>
    <dgm:pt modelId="{3B03931F-F5F0-6F42-A355-D7D42DEA838D}" type="pres">
      <dgm:prSet presAssocID="{C0079533-D12F-A04E-BBC0-1EF7CFECEEF0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CBAD28F4-82FA-364C-AEA0-C7B40879D6F5}" type="pres">
      <dgm:prSet presAssocID="{38A4D347-B470-FA48-A509-B674C67927FD}" presName="Name9" presStyleLbl="parChTrans1D2" presStyleIdx="9" presStyleCnt="10"/>
      <dgm:spPr/>
      <dgm:t>
        <a:bodyPr/>
        <a:lstStyle/>
        <a:p>
          <a:endParaRPr lang="da-DK"/>
        </a:p>
      </dgm:t>
    </dgm:pt>
    <dgm:pt modelId="{85A87071-E6D7-2D44-B0D8-0691A19DC3CF}" type="pres">
      <dgm:prSet presAssocID="{38A4D347-B470-FA48-A509-B674C67927FD}" presName="connTx" presStyleLbl="parChTrans1D2" presStyleIdx="9" presStyleCnt="10"/>
      <dgm:spPr/>
      <dgm:t>
        <a:bodyPr/>
        <a:lstStyle/>
        <a:p>
          <a:endParaRPr lang="da-DK"/>
        </a:p>
      </dgm:t>
    </dgm:pt>
    <dgm:pt modelId="{CB35D830-D40B-2E4E-BC58-06980C5A43AC}" type="pres">
      <dgm:prSet presAssocID="{516EAEFF-76FD-AE49-85C7-4B78A1BAED52}" presName="node" presStyleLbl="node1" presStyleIdx="9" presStyleCnt="10" custScaleX="103541" custScaleY="94383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EFA65D23-CB94-4062-849F-0CF2B6954829}" type="presOf" srcId="{516EAEFF-76FD-AE49-85C7-4B78A1BAED52}" destId="{CB35D830-D40B-2E4E-BC58-06980C5A43AC}" srcOrd="0" destOrd="0" presId="urn:microsoft.com/office/officeart/2005/8/layout/radial1"/>
    <dgm:cxn modelId="{7AE20AC6-367D-AA40-8234-96E06C067FA4}" srcId="{C9DAB7CF-C1FE-7C43-B859-A2F348CDC23D}" destId="{516EAEFF-76FD-AE49-85C7-4B78A1BAED52}" srcOrd="9" destOrd="0" parTransId="{38A4D347-B470-FA48-A509-B674C67927FD}" sibTransId="{22C40911-D329-4941-80C3-7022003AD7B1}"/>
    <dgm:cxn modelId="{76634F7B-A7C2-4430-9F25-0EDE86F82CDA}" type="presOf" srcId="{0C5D944D-78FA-1B46-A9DB-82A3599C7311}" destId="{0CA24D7E-0061-7142-8394-670654E3E46D}" srcOrd="0" destOrd="0" presId="urn:microsoft.com/office/officeart/2005/8/layout/radial1"/>
    <dgm:cxn modelId="{805A111F-B95C-4FEF-83C4-B2EFEC598748}" type="presOf" srcId="{610FD5BD-9DDB-3243-A624-601FED4F2C51}" destId="{3EA59CC0-71F9-3740-BD94-01CDD3148177}" srcOrd="0" destOrd="0" presId="urn:microsoft.com/office/officeart/2005/8/layout/radial1"/>
    <dgm:cxn modelId="{5C43146F-F0C1-403E-BFF9-B3CED3913049}" type="presOf" srcId="{48097798-ECE5-C345-AADB-56089855D586}" destId="{24CED520-C1C6-614A-B20C-269DABA78155}" srcOrd="0" destOrd="0" presId="urn:microsoft.com/office/officeart/2005/8/layout/radial1"/>
    <dgm:cxn modelId="{7D9F8E7A-FEDD-4C74-AF8D-3AEB8B315892}" type="presOf" srcId="{666CCDFA-C751-0D43-AADD-76DC989829AC}" destId="{CB79C5ED-2D02-C54A-923F-84D8EF79FCD4}" srcOrd="0" destOrd="0" presId="urn:microsoft.com/office/officeart/2005/8/layout/radial1"/>
    <dgm:cxn modelId="{81E6C5D3-7C1B-6A4B-BA02-80B2BBDB3B07}" srcId="{C9DAB7CF-C1FE-7C43-B859-A2F348CDC23D}" destId="{666CCDFA-C751-0D43-AADD-76DC989829AC}" srcOrd="3" destOrd="0" parTransId="{20ACDB20-3622-3749-B53C-677399D2D791}" sibTransId="{434C8087-7075-7F40-8E57-CEC8946FEAEC}"/>
    <dgm:cxn modelId="{62CAFF0F-7FDB-4316-86B2-227D57DF86D7}" type="presOf" srcId="{C72BCDBC-07C0-2D4C-BD0E-95AD94C60F15}" destId="{75E6A0D6-6CDC-4D4B-A03B-F099D08BDACE}" srcOrd="1" destOrd="0" presId="urn:microsoft.com/office/officeart/2005/8/layout/radial1"/>
    <dgm:cxn modelId="{BB3064ED-9812-4A20-8565-E56FB0D538DF}" type="presOf" srcId="{FFDF0088-C98E-2949-AB43-90A4D95116A1}" destId="{EBFC62C3-F21D-D143-855C-59A23BC59707}" srcOrd="0" destOrd="0" presId="urn:microsoft.com/office/officeart/2005/8/layout/radial1"/>
    <dgm:cxn modelId="{04A4A0F4-509B-4F30-B4BB-CB40E0358FCB}" type="presOf" srcId="{A66A07D9-978C-5946-A314-615C4F9FE32E}" destId="{FB60472A-E7A0-574A-943E-0EA96D2AD5CD}" srcOrd="0" destOrd="0" presId="urn:microsoft.com/office/officeart/2005/8/layout/radial1"/>
    <dgm:cxn modelId="{5EB0ED87-A5A8-4ECD-A931-9523A3D4D7C7}" type="presOf" srcId="{ACDD480C-4CDF-C643-B814-30D56DC71919}" destId="{EEA7106D-A87A-0D49-A5D5-63A6281136FF}" srcOrd="0" destOrd="0" presId="urn:microsoft.com/office/officeart/2005/8/layout/radial1"/>
    <dgm:cxn modelId="{B63CF661-8B90-4541-8F28-3B9AF6730211}" type="presOf" srcId="{90C94044-39D5-BB4F-BCD9-8D7831DA133D}" destId="{534AE2F9-1553-A545-AB5F-ECDD5957B03D}" srcOrd="0" destOrd="0" presId="urn:microsoft.com/office/officeart/2005/8/layout/radial1"/>
    <dgm:cxn modelId="{81A5FFE3-1563-F34A-AE96-32E2E1D0BDE4}" srcId="{C9DAB7CF-C1FE-7C43-B859-A2F348CDC23D}" destId="{610FD5BD-9DDB-3243-A624-601FED4F2C51}" srcOrd="1" destOrd="0" parTransId="{90C94044-39D5-BB4F-BCD9-8D7831DA133D}" sibTransId="{7C507BD2-74E2-2442-B47E-3AADAF1D30C2}"/>
    <dgm:cxn modelId="{115DAFB4-95A6-824A-ABD2-ECFE73654FC7}" srcId="{C9DAB7CF-C1FE-7C43-B859-A2F348CDC23D}" destId="{ACDD480C-4CDF-C643-B814-30D56DC71919}" srcOrd="6" destOrd="0" parTransId="{F7CC45AD-24CA-B046-88CB-3843EFA0B70D}" sibTransId="{EEA4D75F-BC9F-9E41-AFCC-49F747DE65F8}"/>
    <dgm:cxn modelId="{4EECB8C3-7052-354B-8B17-90A74DFD213A}" srcId="{660E3DEE-6C76-284B-A2E4-3A1A7608FFDF}" destId="{C9DAB7CF-C1FE-7C43-B859-A2F348CDC23D}" srcOrd="0" destOrd="0" parTransId="{9478BB0D-9273-D94A-B4B1-D8EDDC2A37EF}" sibTransId="{E48E51F0-D9F6-AD45-96D3-371514F68708}"/>
    <dgm:cxn modelId="{EAB0DD1F-FAE4-48C2-8569-1509E0C57E2C}" type="presOf" srcId="{3B541E21-300F-1649-9217-A06F8A0E76EC}" destId="{E14ED97D-4486-A14D-A1B7-620BD73EC735}" srcOrd="0" destOrd="0" presId="urn:microsoft.com/office/officeart/2005/8/layout/radial1"/>
    <dgm:cxn modelId="{5E34802F-3D99-4A44-8461-10AE578079A0}" type="presOf" srcId="{660E3DEE-6C76-284B-A2E4-3A1A7608FFDF}" destId="{A1B3D629-0B14-8342-A94C-7A5EF4237B35}" srcOrd="0" destOrd="0" presId="urn:microsoft.com/office/officeart/2005/8/layout/radial1"/>
    <dgm:cxn modelId="{C1B99832-6264-47DA-A989-C41781B68ECA}" type="presOf" srcId="{E75CCDFA-A626-F44C-A9B0-242D686649CD}" destId="{FA91630E-C315-5343-ABAE-4BFED08434A1}" srcOrd="1" destOrd="0" presId="urn:microsoft.com/office/officeart/2005/8/layout/radial1"/>
    <dgm:cxn modelId="{3BDB1DF8-82A8-2642-B6F0-3994386CE69E}" srcId="{C9DAB7CF-C1FE-7C43-B859-A2F348CDC23D}" destId="{0C5D944D-78FA-1B46-A9DB-82A3599C7311}" srcOrd="7" destOrd="0" parTransId="{C72BCDBC-07C0-2D4C-BD0E-95AD94C60F15}" sibTransId="{09DEE5D7-F918-9D40-9B8C-4FA4CA97BDF4}"/>
    <dgm:cxn modelId="{C773728B-DDA6-42D7-9319-3B2C96EC4553}" type="presOf" srcId="{C9DAB7CF-C1FE-7C43-B859-A2F348CDC23D}" destId="{F596236D-809C-F843-B1BF-AA2E18A1198A}" srcOrd="0" destOrd="0" presId="urn:microsoft.com/office/officeart/2005/8/layout/radial1"/>
    <dgm:cxn modelId="{3A84E7EB-BADE-4569-A96B-9EB5C7A6D5E8}" type="presOf" srcId="{F7CC45AD-24CA-B046-88CB-3843EFA0B70D}" destId="{C7F2C354-DE2D-C14B-AFA0-DB7F595F7722}" srcOrd="0" destOrd="0" presId="urn:microsoft.com/office/officeart/2005/8/layout/radial1"/>
    <dgm:cxn modelId="{D8962F9D-5617-44B2-BD45-32D5382EFC1C}" type="presOf" srcId="{C0079533-D12F-A04E-BBC0-1EF7CFECEEF0}" destId="{3B03931F-F5F0-6F42-A355-D7D42DEA838D}" srcOrd="0" destOrd="0" presId="urn:microsoft.com/office/officeart/2005/8/layout/radial1"/>
    <dgm:cxn modelId="{8356A6DA-8E3E-41DD-AC2D-06BB98FDC90C}" type="presOf" srcId="{D38B53E4-67D9-BE4A-9A48-432B8B57D97F}" destId="{FC51AF2C-561F-8940-B55F-508B9BAF529D}" srcOrd="1" destOrd="0" presId="urn:microsoft.com/office/officeart/2005/8/layout/radial1"/>
    <dgm:cxn modelId="{E513965C-6D37-43CD-B9F9-A9EE9DF5A54B}" type="presOf" srcId="{3E5083BB-05A3-C842-9A6C-5B248BC23D34}" destId="{228E123C-765F-164F-8288-F684575EF5ED}" srcOrd="1" destOrd="0" presId="urn:microsoft.com/office/officeart/2005/8/layout/radial1"/>
    <dgm:cxn modelId="{28833C78-83BA-441F-8E84-49702A817BAB}" type="presOf" srcId="{A66A07D9-978C-5946-A314-615C4F9FE32E}" destId="{49B577A5-0DB6-C449-9A14-A6EA5D13BE10}" srcOrd="1" destOrd="0" presId="urn:microsoft.com/office/officeart/2005/8/layout/radial1"/>
    <dgm:cxn modelId="{57796760-FD20-4DEF-9811-A617B1FC82E2}" type="presOf" srcId="{90C94044-39D5-BB4F-BCD9-8D7831DA133D}" destId="{955A4B65-5FB2-5F45-B9C0-AFA0077531F3}" srcOrd="1" destOrd="0" presId="urn:microsoft.com/office/officeart/2005/8/layout/radial1"/>
    <dgm:cxn modelId="{23AD2165-6C68-4C51-BBE4-01A2AA535996}" type="presOf" srcId="{3E5083BB-05A3-C842-9A6C-5B248BC23D34}" destId="{842E3C93-9F15-6449-92E8-3100CF248B68}" srcOrd="0" destOrd="0" presId="urn:microsoft.com/office/officeart/2005/8/layout/radial1"/>
    <dgm:cxn modelId="{2B81CA5C-F1DD-4F97-B754-0CE4B9B93C1E}" type="presOf" srcId="{D38B53E4-67D9-BE4A-9A48-432B8B57D97F}" destId="{4C6F40FD-2C66-F64D-8215-31D0368648A2}" srcOrd="0" destOrd="0" presId="urn:microsoft.com/office/officeart/2005/8/layout/radial1"/>
    <dgm:cxn modelId="{8FE41A41-7C48-437B-9E86-B9CCE26D5B1F}" type="presOf" srcId="{FFDF0088-C98E-2949-AB43-90A4D95116A1}" destId="{D197294D-A76D-3248-94F6-C800FDFFB993}" srcOrd="1" destOrd="0" presId="urn:microsoft.com/office/officeart/2005/8/layout/radial1"/>
    <dgm:cxn modelId="{F9E1E128-B8E6-4497-9CE5-657E7B7DCAD7}" type="presOf" srcId="{F7CC45AD-24CA-B046-88CB-3843EFA0B70D}" destId="{D420AAAA-2670-6A4C-B2CD-E20D1036E03D}" srcOrd="1" destOrd="0" presId="urn:microsoft.com/office/officeart/2005/8/layout/radial1"/>
    <dgm:cxn modelId="{60A7C248-5C3F-C34E-895E-339D698920F5}" srcId="{C9DAB7CF-C1FE-7C43-B859-A2F348CDC23D}" destId="{DF8D5C11-4352-684C-8DA5-86D66BF353DA}" srcOrd="5" destOrd="0" parTransId="{A66A07D9-978C-5946-A314-615C4F9FE32E}" sibTransId="{D7097CA5-7E02-D54A-A94F-9476D89FCF0A}"/>
    <dgm:cxn modelId="{006CFA52-7424-4175-8EF3-F09CC43892F1}" type="presOf" srcId="{C72BCDBC-07C0-2D4C-BD0E-95AD94C60F15}" destId="{83B46044-EC4F-FA4A-B8AA-EAFD30D26F67}" srcOrd="0" destOrd="0" presId="urn:microsoft.com/office/officeart/2005/8/layout/radial1"/>
    <dgm:cxn modelId="{4E43A180-506A-4127-BB4E-5364FB8FAB96}" type="presOf" srcId="{38A4D347-B470-FA48-A509-B674C67927FD}" destId="{CBAD28F4-82FA-364C-AEA0-C7B40879D6F5}" srcOrd="0" destOrd="0" presId="urn:microsoft.com/office/officeart/2005/8/layout/radial1"/>
    <dgm:cxn modelId="{CF2CBD97-30BA-3945-97C2-28A12A9BBA97}" srcId="{C9DAB7CF-C1FE-7C43-B859-A2F348CDC23D}" destId="{C0079533-D12F-A04E-BBC0-1EF7CFECEEF0}" srcOrd="8" destOrd="0" parTransId="{3E5083BB-05A3-C842-9A6C-5B248BC23D34}" sibTransId="{C76D66C3-226D-A442-A301-D5FD8816AF54}"/>
    <dgm:cxn modelId="{CF6ABC44-972C-458F-BEA0-A2B016F049E7}" type="presOf" srcId="{20ACDB20-3622-3749-B53C-677399D2D791}" destId="{42712581-610B-234C-8B94-CE72A4D7F5CB}" srcOrd="1" destOrd="0" presId="urn:microsoft.com/office/officeart/2005/8/layout/radial1"/>
    <dgm:cxn modelId="{5CC4B80F-D6C7-435C-880A-57AF60ADE446}" type="presOf" srcId="{20ACDB20-3622-3749-B53C-677399D2D791}" destId="{25DAB69D-ACD9-DF49-881E-838A9DDAB659}" srcOrd="0" destOrd="0" presId="urn:microsoft.com/office/officeart/2005/8/layout/radial1"/>
    <dgm:cxn modelId="{9107E9C2-C3BC-054D-8E9C-44FB3257B8F2}" srcId="{C9DAB7CF-C1FE-7C43-B859-A2F348CDC23D}" destId="{C51EC6B1-1D63-8249-A883-E9392828E882}" srcOrd="0" destOrd="0" parTransId="{E75CCDFA-A626-F44C-A9B0-242D686649CD}" sibTransId="{D0EF5CEA-CBBF-DB49-B49B-FF461A219779}"/>
    <dgm:cxn modelId="{E9655789-A2BC-4108-9F44-F58C58640CE1}" type="presOf" srcId="{C51EC6B1-1D63-8249-A883-E9392828E882}" destId="{F66E0BA1-9F4F-6646-8643-1ED5B46A3944}" srcOrd="0" destOrd="0" presId="urn:microsoft.com/office/officeart/2005/8/layout/radial1"/>
    <dgm:cxn modelId="{B7AFA4FD-9AEE-DA47-8B64-DAD3F17523AB}" srcId="{C9DAB7CF-C1FE-7C43-B859-A2F348CDC23D}" destId="{48097798-ECE5-C345-AADB-56089855D586}" srcOrd="2" destOrd="0" parTransId="{FFDF0088-C98E-2949-AB43-90A4D95116A1}" sibTransId="{D92EB9AB-20D4-504E-84CF-ECC0354AFC58}"/>
    <dgm:cxn modelId="{E1AECFE4-40F3-4A29-93EB-55D255FE5D29}" type="presOf" srcId="{DF8D5C11-4352-684C-8DA5-86D66BF353DA}" destId="{A0C2E930-2ECC-A34F-B98D-738A6576B6CA}" srcOrd="0" destOrd="0" presId="urn:microsoft.com/office/officeart/2005/8/layout/radial1"/>
    <dgm:cxn modelId="{9F5CADF3-054D-4527-BFE7-0C022902956C}" type="presOf" srcId="{E75CCDFA-A626-F44C-A9B0-242D686649CD}" destId="{87FF9444-ED05-B248-98B9-CC8BEEC05249}" srcOrd="0" destOrd="0" presId="urn:microsoft.com/office/officeart/2005/8/layout/radial1"/>
    <dgm:cxn modelId="{1F19F29B-837E-4DD0-95C7-C1F63B5425F8}" type="presOf" srcId="{38A4D347-B470-FA48-A509-B674C67927FD}" destId="{85A87071-E6D7-2D44-B0D8-0691A19DC3CF}" srcOrd="1" destOrd="0" presId="urn:microsoft.com/office/officeart/2005/8/layout/radial1"/>
    <dgm:cxn modelId="{9D47E7DA-5D7F-5844-B357-5988AD226E18}" srcId="{C9DAB7CF-C1FE-7C43-B859-A2F348CDC23D}" destId="{3B541E21-300F-1649-9217-A06F8A0E76EC}" srcOrd="4" destOrd="0" parTransId="{D38B53E4-67D9-BE4A-9A48-432B8B57D97F}" sibTransId="{D28B09F1-BC5D-9640-A795-449C896605DB}"/>
    <dgm:cxn modelId="{98BA67D3-69F4-4A23-A57A-3C0AE92AC801}" type="presParOf" srcId="{A1B3D629-0B14-8342-A94C-7A5EF4237B35}" destId="{F596236D-809C-F843-B1BF-AA2E18A1198A}" srcOrd="0" destOrd="0" presId="urn:microsoft.com/office/officeart/2005/8/layout/radial1"/>
    <dgm:cxn modelId="{98E0BD4D-EDCD-4525-A06E-8A389473CC61}" type="presParOf" srcId="{A1B3D629-0B14-8342-A94C-7A5EF4237B35}" destId="{87FF9444-ED05-B248-98B9-CC8BEEC05249}" srcOrd="1" destOrd="0" presId="urn:microsoft.com/office/officeart/2005/8/layout/radial1"/>
    <dgm:cxn modelId="{C803FDA2-7C4C-4686-959A-2F9758AE60DD}" type="presParOf" srcId="{87FF9444-ED05-B248-98B9-CC8BEEC05249}" destId="{FA91630E-C315-5343-ABAE-4BFED08434A1}" srcOrd="0" destOrd="0" presId="urn:microsoft.com/office/officeart/2005/8/layout/radial1"/>
    <dgm:cxn modelId="{E57AD1F4-C9E5-47CA-A0C5-BB0FFF6BD009}" type="presParOf" srcId="{A1B3D629-0B14-8342-A94C-7A5EF4237B35}" destId="{F66E0BA1-9F4F-6646-8643-1ED5B46A3944}" srcOrd="2" destOrd="0" presId="urn:microsoft.com/office/officeart/2005/8/layout/radial1"/>
    <dgm:cxn modelId="{0D6ED7E4-1C3B-4096-A3FA-8C431A77DB81}" type="presParOf" srcId="{A1B3D629-0B14-8342-A94C-7A5EF4237B35}" destId="{534AE2F9-1553-A545-AB5F-ECDD5957B03D}" srcOrd="3" destOrd="0" presId="urn:microsoft.com/office/officeart/2005/8/layout/radial1"/>
    <dgm:cxn modelId="{754266EF-E80C-4611-916E-FA5CD6800B27}" type="presParOf" srcId="{534AE2F9-1553-A545-AB5F-ECDD5957B03D}" destId="{955A4B65-5FB2-5F45-B9C0-AFA0077531F3}" srcOrd="0" destOrd="0" presId="urn:microsoft.com/office/officeart/2005/8/layout/radial1"/>
    <dgm:cxn modelId="{3032F055-852E-4245-A211-0258914578F1}" type="presParOf" srcId="{A1B3D629-0B14-8342-A94C-7A5EF4237B35}" destId="{3EA59CC0-71F9-3740-BD94-01CDD3148177}" srcOrd="4" destOrd="0" presId="urn:microsoft.com/office/officeart/2005/8/layout/radial1"/>
    <dgm:cxn modelId="{CE379392-4C93-4EBD-90DD-E2197F76E398}" type="presParOf" srcId="{A1B3D629-0B14-8342-A94C-7A5EF4237B35}" destId="{EBFC62C3-F21D-D143-855C-59A23BC59707}" srcOrd="5" destOrd="0" presId="urn:microsoft.com/office/officeart/2005/8/layout/radial1"/>
    <dgm:cxn modelId="{223539BA-185D-473B-AE1C-30192675CD70}" type="presParOf" srcId="{EBFC62C3-F21D-D143-855C-59A23BC59707}" destId="{D197294D-A76D-3248-94F6-C800FDFFB993}" srcOrd="0" destOrd="0" presId="urn:microsoft.com/office/officeart/2005/8/layout/radial1"/>
    <dgm:cxn modelId="{057D890C-ABEC-4578-BF36-3C13C4B7CDDA}" type="presParOf" srcId="{A1B3D629-0B14-8342-A94C-7A5EF4237B35}" destId="{24CED520-C1C6-614A-B20C-269DABA78155}" srcOrd="6" destOrd="0" presId="urn:microsoft.com/office/officeart/2005/8/layout/radial1"/>
    <dgm:cxn modelId="{2CEC5C1A-55F0-4649-B008-92F97B99D8AA}" type="presParOf" srcId="{A1B3D629-0B14-8342-A94C-7A5EF4237B35}" destId="{25DAB69D-ACD9-DF49-881E-838A9DDAB659}" srcOrd="7" destOrd="0" presId="urn:microsoft.com/office/officeart/2005/8/layout/radial1"/>
    <dgm:cxn modelId="{BA050890-02A6-4D81-90DE-E568D48D7190}" type="presParOf" srcId="{25DAB69D-ACD9-DF49-881E-838A9DDAB659}" destId="{42712581-610B-234C-8B94-CE72A4D7F5CB}" srcOrd="0" destOrd="0" presId="urn:microsoft.com/office/officeart/2005/8/layout/radial1"/>
    <dgm:cxn modelId="{3CF905DC-B594-4F5D-8F80-6C6740298479}" type="presParOf" srcId="{A1B3D629-0B14-8342-A94C-7A5EF4237B35}" destId="{CB79C5ED-2D02-C54A-923F-84D8EF79FCD4}" srcOrd="8" destOrd="0" presId="urn:microsoft.com/office/officeart/2005/8/layout/radial1"/>
    <dgm:cxn modelId="{1F8B85A6-9975-4106-AD92-E07F5DA6140D}" type="presParOf" srcId="{A1B3D629-0B14-8342-A94C-7A5EF4237B35}" destId="{4C6F40FD-2C66-F64D-8215-31D0368648A2}" srcOrd="9" destOrd="0" presId="urn:microsoft.com/office/officeart/2005/8/layout/radial1"/>
    <dgm:cxn modelId="{34782AC5-AC21-481E-B100-7030349F9304}" type="presParOf" srcId="{4C6F40FD-2C66-F64D-8215-31D0368648A2}" destId="{FC51AF2C-561F-8940-B55F-508B9BAF529D}" srcOrd="0" destOrd="0" presId="urn:microsoft.com/office/officeart/2005/8/layout/radial1"/>
    <dgm:cxn modelId="{537F15E8-144A-4064-A83B-AE15A295CD88}" type="presParOf" srcId="{A1B3D629-0B14-8342-A94C-7A5EF4237B35}" destId="{E14ED97D-4486-A14D-A1B7-620BD73EC735}" srcOrd="10" destOrd="0" presId="urn:microsoft.com/office/officeart/2005/8/layout/radial1"/>
    <dgm:cxn modelId="{BECBBCAF-E4B1-43F5-8085-123E079F273F}" type="presParOf" srcId="{A1B3D629-0B14-8342-A94C-7A5EF4237B35}" destId="{FB60472A-E7A0-574A-943E-0EA96D2AD5CD}" srcOrd="11" destOrd="0" presId="urn:microsoft.com/office/officeart/2005/8/layout/radial1"/>
    <dgm:cxn modelId="{661B49FB-0718-4E6D-AAD1-2C21674944C5}" type="presParOf" srcId="{FB60472A-E7A0-574A-943E-0EA96D2AD5CD}" destId="{49B577A5-0DB6-C449-9A14-A6EA5D13BE10}" srcOrd="0" destOrd="0" presId="urn:microsoft.com/office/officeart/2005/8/layout/radial1"/>
    <dgm:cxn modelId="{FBA96848-7028-491E-86E3-40C0BFA65658}" type="presParOf" srcId="{A1B3D629-0B14-8342-A94C-7A5EF4237B35}" destId="{A0C2E930-2ECC-A34F-B98D-738A6576B6CA}" srcOrd="12" destOrd="0" presId="urn:microsoft.com/office/officeart/2005/8/layout/radial1"/>
    <dgm:cxn modelId="{4AA4FEE3-F795-45C3-B1F3-D1461E9D2968}" type="presParOf" srcId="{A1B3D629-0B14-8342-A94C-7A5EF4237B35}" destId="{C7F2C354-DE2D-C14B-AFA0-DB7F595F7722}" srcOrd="13" destOrd="0" presId="urn:microsoft.com/office/officeart/2005/8/layout/radial1"/>
    <dgm:cxn modelId="{16BB90A8-9263-42EF-875C-A8E0CB5750AF}" type="presParOf" srcId="{C7F2C354-DE2D-C14B-AFA0-DB7F595F7722}" destId="{D420AAAA-2670-6A4C-B2CD-E20D1036E03D}" srcOrd="0" destOrd="0" presId="urn:microsoft.com/office/officeart/2005/8/layout/radial1"/>
    <dgm:cxn modelId="{71D7336E-40B2-4BA2-96C7-8A997E223612}" type="presParOf" srcId="{A1B3D629-0B14-8342-A94C-7A5EF4237B35}" destId="{EEA7106D-A87A-0D49-A5D5-63A6281136FF}" srcOrd="14" destOrd="0" presId="urn:microsoft.com/office/officeart/2005/8/layout/radial1"/>
    <dgm:cxn modelId="{453CA630-3BA5-4E7C-8D73-B895F3EB5210}" type="presParOf" srcId="{A1B3D629-0B14-8342-A94C-7A5EF4237B35}" destId="{83B46044-EC4F-FA4A-B8AA-EAFD30D26F67}" srcOrd="15" destOrd="0" presId="urn:microsoft.com/office/officeart/2005/8/layout/radial1"/>
    <dgm:cxn modelId="{98125031-4CBF-4793-9C00-CDCB74AC7FB2}" type="presParOf" srcId="{83B46044-EC4F-FA4A-B8AA-EAFD30D26F67}" destId="{75E6A0D6-6CDC-4D4B-A03B-F099D08BDACE}" srcOrd="0" destOrd="0" presId="urn:microsoft.com/office/officeart/2005/8/layout/radial1"/>
    <dgm:cxn modelId="{03F84677-004D-4D65-A8C0-58CB0F488F93}" type="presParOf" srcId="{A1B3D629-0B14-8342-A94C-7A5EF4237B35}" destId="{0CA24D7E-0061-7142-8394-670654E3E46D}" srcOrd="16" destOrd="0" presId="urn:microsoft.com/office/officeart/2005/8/layout/radial1"/>
    <dgm:cxn modelId="{D4AB57C4-C586-4B3B-9694-1B7D60A535E6}" type="presParOf" srcId="{A1B3D629-0B14-8342-A94C-7A5EF4237B35}" destId="{842E3C93-9F15-6449-92E8-3100CF248B68}" srcOrd="17" destOrd="0" presId="urn:microsoft.com/office/officeart/2005/8/layout/radial1"/>
    <dgm:cxn modelId="{A107D999-02B0-469F-9FF0-6E01214E929D}" type="presParOf" srcId="{842E3C93-9F15-6449-92E8-3100CF248B68}" destId="{228E123C-765F-164F-8288-F684575EF5ED}" srcOrd="0" destOrd="0" presId="urn:microsoft.com/office/officeart/2005/8/layout/radial1"/>
    <dgm:cxn modelId="{25C42563-A50F-4064-99BB-9FB136F83C7A}" type="presParOf" srcId="{A1B3D629-0B14-8342-A94C-7A5EF4237B35}" destId="{3B03931F-F5F0-6F42-A355-D7D42DEA838D}" srcOrd="18" destOrd="0" presId="urn:microsoft.com/office/officeart/2005/8/layout/radial1"/>
    <dgm:cxn modelId="{F88638F6-AAC3-4503-953A-0F1D4855391C}" type="presParOf" srcId="{A1B3D629-0B14-8342-A94C-7A5EF4237B35}" destId="{CBAD28F4-82FA-364C-AEA0-C7B40879D6F5}" srcOrd="19" destOrd="0" presId="urn:microsoft.com/office/officeart/2005/8/layout/radial1"/>
    <dgm:cxn modelId="{868361AC-FB73-402F-8C14-932ADFCA46CA}" type="presParOf" srcId="{CBAD28F4-82FA-364C-AEA0-C7B40879D6F5}" destId="{85A87071-E6D7-2D44-B0D8-0691A19DC3CF}" srcOrd="0" destOrd="0" presId="urn:microsoft.com/office/officeart/2005/8/layout/radial1"/>
    <dgm:cxn modelId="{5958F5C7-228E-4D9A-BCD5-F71DD2F80C51}" type="presParOf" srcId="{A1B3D629-0B14-8342-A94C-7A5EF4237B35}" destId="{CB35D830-D40B-2E4E-BC58-06980C5A43AC}" srcOrd="20" destOrd="0" presId="urn:microsoft.com/office/officeart/2005/8/layout/radial1"/>
  </dgm:cxnLst>
  <dgm:bg>
    <a:effectLst>
      <a:glow rad="101600">
        <a:schemeClr val="accent2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A804B4-EE48-402F-AC95-D34887EED691}" type="doc">
      <dgm:prSet loTypeId="urn:microsoft.com/office/officeart/2009/layout/ReverseList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a-DK"/>
        </a:p>
      </dgm:t>
    </dgm:pt>
    <dgm:pt modelId="{DF8D9B80-609A-4FF1-BD3D-AB88E6BFD071}">
      <dgm:prSet phldrT="[Tekst]"/>
      <dgm:spPr>
        <a:solidFill>
          <a:schemeClr val="accent1"/>
        </a:solidFill>
      </dgm:spPr>
      <dgm:t>
        <a:bodyPr/>
        <a:lstStyle/>
        <a:p>
          <a:r>
            <a:rPr lang="da-DK" dirty="0" smtClean="0"/>
            <a:t>Smerte</a:t>
          </a:r>
          <a:endParaRPr lang="da-DK" dirty="0"/>
        </a:p>
      </dgm:t>
    </dgm:pt>
    <dgm:pt modelId="{A377015E-B2F5-40D6-87BA-1FDA42B4E914}" type="parTrans" cxnId="{1C963F2C-E593-4BA9-820E-01EB60D811BF}">
      <dgm:prSet/>
      <dgm:spPr/>
      <dgm:t>
        <a:bodyPr/>
        <a:lstStyle/>
        <a:p>
          <a:endParaRPr lang="da-DK"/>
        </a:p>
      </dgm:t>
    </dgm:pt>
    <dgm:pt modelId="{E4B1F8EE-116A-40D0-AAF6-F6E03C161A59}" type="sibTrans" cxnId="{1C963F2C-E593-4BA9-820E-01EB60D811BF}">
      <dgm:prSet/>
      <dgm:spPr/>
      <dgm:t>
        <a:bodyPr/>
        <a:lstStyle/>
        <a:p>
          <a:endParaRPr lang="da-DK"/>
        </a:p>
      </dgm:t>
    </dgm:pt>
    <dgm:pt modelId="{41E5F825-FED9-4AD9-ABB8-998DCE43967E}">
      <dgm:prSet phldrT="[Tekst]"/>
      <dgm:spPr>
        <a:solidFill>
          <a:schemeClr val="accent2"/>
        </a:solidFill>
      </dgm:spPr>
      <dgm:t>
        <a:bodyPr/>
        <a:lstStyle/>
        <a:p>
          <a:r>
            <a:rPr lang="da-DK" dirty="0" smtClean="0"/>
            <a:t>Angst </a:t>
          </a:r>
          <a:endParaRPr lang="da-DK" dirty="0"/>
        </a:p>
      </dgm:t>
    </dgm:pt>
    <dgm:pt modelId="{22ADCA4C-90D5-4906-8393-54A404E966B7}" type="parTrans" cxnId="{135FDC55-D2E8-4574-A806-7D8521C08154}">
      <dgm:prSet/>
      <dgm:spPr/>
      <dgm:t>
        <a:bodyPr/>
        <a:lstStyle/>
        <a:p>
          <a:endParaRPr lang="da-DK"/>
        </a:p>
      </dgm:t>
    </dgm:pt>
    <dgm:pt modelId="{D919C239-0DD9-4577-B34D-DDB4E1556AE7}" type="sibTrans" cxnId="{135FDC55-D2E8-4574-A806-7D8521C08154}">
      <dgm:prSet/>
      <dgm:spPr/>
      <dgm:t>
        <a:bodyPr/>
        <a:lstStyle/>
        <a:p>
          <a:endParaRPr lang="da-DK"/>
        </a:p>
      </dgm:t>
    </dgm:pt>
    <dgm:pt modelId="{58DA7B17-1FD2-4691-B5E9-9ACCB3291C38}" type="pres">
      <dgm:prSet presAssocID="{4CA804B4-EE48-402F-AC95-D34887EED691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da-DK"/>
        </a:p>
      </dgm:t>
    </dgm:pt>
    <dgm:pt modelId="{1736F643-583C-4CE3-BA82-141780A320AF}" type="pres">
      <dgm:prSet presAssocID="{4CA804B4-EE48-402F-AC95-D34887EED691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93CE6AD3-4F0F-40F8-9A52-C6188D382583}" type="pres">
      <dgm:prSet presAssocID="{4CA804B4-EE48-402F-AC95-D34887EED691}" presName="LeftNode" presStyleLbl="bgImgPlace1" presStyleIdx="0" presStyleCnt="2" custScaleY="50205">
        <dgm:presLayoutVars>
          <dgm:chMax val="2"/>
          <dgm:chPref val="2"/>
        </dgm:presLayoutVars>
      </dgm:prSet>
      <dgm:spPr/>
      <dgm:t>
        <a:bodyPr/>
        <a:lstStyle/>
        <a:p>
          <a:endParaRPr lang="da-DK"/>
        </a:p>
      </dgm:t>
    </dgm:pt>
    <dgm:pt modelId="{069E2BE0-233C-4DAF-AA20-E03B30A22C63}" type="pres">
      <dgm:prSet presAssocID="{4CA804B4-EE48-402F-AC95-D34887EED691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569337CD-8053-4354-81EB-6AA23738274E}" type="pres">
      <dgm:prSet presAssocID="{4CA804B4-EE48-402F-AC95-D34887EED691}" presName="RightNode" presStyleLbl="bgImgPlace1" presStyleIdx="1" presStyleCnt="2" custScaleY="50205">
        <dgm:presLayoutVars>
          <dgm:chMax val="0"/>
          <dgm:chPref val="0"/>
        </dgm:presLayoutVars>
      </dgm:prSet>
      <dgm:spPr/>
      <dgm:t>
        <a:bodyPr/>
        <a:lstStyle/>
        <a:p>
          <a:endParaRPr lang="da-DK"/>
        </a:p>
      </dgm:t>
    </dgm:pt>
    <dgm:pt modelId="{593A2444-BACF-4CF0-9E59-8C680BAF615D}" type="pres">
      <dgm:prSet presAssocID="{4CA804B4-EE48-402F-AC95-D34887EED691}" presName="TopArrow" presStyleLbl="node1" presStyleIdx="0" presStyleCnt="2" custScaleX="138241" custLinFactNeighborY="29345"/>
      <dgm:spPr/>
    </dgm:pt>
    <dgm:pt modelId="{D27ECED9-CF02-40DD-988C-42401DEAE098}" type="pres">
      <dgm:prSet presAssocID="{4CA804B4-EE48-402F-AC95-D34887EED691}" presName="BottomArrow" presStyleLbl="node1" presStyleIdx="1" presStyleCnt="2" custScaleX="140762" custLinFactNeighborY="-33167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da-DK"/>
        </a:p>
      </dgm:t>
    </dgm:pt>
  </dgm:ptLst>
  <dgm:cxnLst>
    <dgm:cxn modelId="{4ACD43D8-923B-40A1-8BAD-A401C84DF755}" type="presOf" srcId="{DF8D9B80-609A-4FF1-BD3D-AB88E6BFD071}" destId="{93CE6AD3-4F0F-40F8-9A52-C6188D382583}" srcOrd="1" destOrd="0" presId="urn:microsoft.com/office/officeart/2009/layout/ReverseList"/>
    <dgm:cxn modelId="{8E581987-69D5-4470-9B02-026650F571CB}" type="presOf" srcId="{41E5F825-FED9-4AD9-ABB8-998DCE43967E}" destId="{069E2BE0-233C-4DAF-AA20-E03B30A22C63}" srcOrd="0" destOrd="0" presId="urn:microsoft.com/office/officeart/2009/layout/ReverseList"/>
    <dgm:cxn modelId="{659CA9E0-2BE0-4308-B8A7-866CBF2A189C}" type="presOf" srcId="{4CA804B4-EE48-402F-AC95-D34887EED691}" destId="{58DA7B17-1FD2-4691-B5E9-9ACCB3291C38}" srcOrd="0" destOrd="0" presId="urn:microsoft.com/office/officeart/2009/layout/ReverseList"/>
    <dgm:cxn modelId="{303F37D9-E3B2-46E4-A3E0-E5D6EA27634E}" type="presOf" srcId="{41E5F825-FED9-4AD9-ABB8-998DCE43967E}" destId="{569337CD-8053-4354-81EB-6AA23738274E}" srcOrd="1" destOrd="0" presId="urn:microsoft.com/office/officeart/2009/layout/ReverseList"/>
    <dgm:cxn modelId="{1C963F2C-E593-4BA9-820E-01EB60D811BF}" srcId="{4CA804B4-EE48-402F-AC95-D34887EED691}" destId="{DF8D9B80-609A-4FF1-BD3D-AB88E6BFD071}" srcOrd="0" destOrd="0" parTransId="{A377015E-B2F5-40D6-87BA-1FDA42B4E914}" sibTransId="{E4B1F8EE-116A-40D0-AAF6-F6E03C161A59}"/>
    <dgm:cxn modelId="{86EF9E63-4701-447F-91A2-B3782CBC366E}" type="presOf" srcId="{DF8D9B80-609A-4FF1-BD3D-AB88E6BFD071}" destId="{1736F643-583C-4CE3-BA82-141780A320AF}" srcOrd="0" destOrd="0" presId="urn:microsoft.com/office/officeart/2009/layout/ReverseList"/>
    <dgm:cxn modelId="{135FDC55-D2E8-4574-A806-7D8521C08154}" srcId="{4CA804B4-EE48-402F-AC95-D34887EED691}" destId="{41E5F825-FED9-4AD9-ABB8-998DCE43967E}" srcOrd="1" destOrd="0" parTransId="{22ADCA4C-90D5-4906-8393-54A404E966B7}" sibTransId="{D919C239-0DD9-4577-B34D-DDB4E1556AE7}"/>
    <dgm:cxn modelId="{AC5C7303-D5A5-4A13-8164-9B701EA51C64}" type="presParOf" srcId="{58DA7B17-1FD2-4691-B5E9-9ACCB3291C38}" destId="{1736F643-583C-4CE3-BA82-141780A320AF}" srcOrd="0" destOrd="0" presId="urn:microsoft.com/office/officeart/2009/layout/ReverseList"/>
    <dgm:cxn modelId="{8AE5D471-74E9-4AD4-9C77-F5BF004F95E8}" type="presParOf" srcId="{58DA7B17-1FD2-4691-B5E9-9ACCB3291C38}" destId="{93CE6AD3-4F0F-40F8-9A52-C6188D382583}" srcOrd="1" destOrd="0" presId="urn:microsoft.com/office/officeart/2009/layout/ReverseList"/>
    <dgm:cxn modelId="{8EBC971D-06F0-461F-B266-2415E7216F1C}" type="presParOf" srcId="{58DA7B17-1FD2-4691-B5E9-9ACCB3291C38}" destId="{069E2BE0-233C-4DAF-AA20-E03B30A22C63}" srcOrd="2" destOrd="0" presId="urn:microsoft.com/office/officeart/2009/layout/ReverseList"/>
    <dgm:cxn modelId="{323820AE-F606-4B65-8A39-6B0A841A18A7}" type="presParOf" srcId="{58DA7B17-1FD2-4691-B5E9-9ACCB3291C38}" destId="{569337CD-8053-4354-81EB-6AA23738274E}" srcOrd="3" destOrd="0" presId="urn:microsoft.com/office/officeart/2009/layout/ReverseList"/>
    <dgm:cxn modelId="{8E82126D-BF7A-497C-9CD7-3D524791665D}" type="presParOf" srcId="{58DA7B17-1FD2-4691-B5E9-9ACCB3291C38}" destId="{593A2444-BACF-4CF0-9E59-8C680BAF615D}" srcOrd="4" destOrd="0" presId="urn:microsoft.com/office/officeart/2009/layout/ReverseList"/>
    <dgm:cxn modelId="{E94AB7D5-FCFD-41E9-80FA-9B0FB87B562E}" type="presParOf" srcId="{58DA7B17-1FD2-4691-B5E9-9ACCB3291C38}" destId="{D27ECED9-CF02-40DD-988C-42401DEAE098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937A2B-C55D-4BE4-83EE-C2FBA417DF8C}" type="doc">
      <dgm:prSet loTypeId="urn:microsoft.com/office/officeart/2009/3/layout/StepUpProcess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da-DK"/>
        </a:p>
      </dgm:t>
    </dgm:pt>
    <dgm:pt modelId="{650772B3-60E9-4EA2-8F27-71423A0FE95E}">
      <dgm:prSet phldrT="[Tekst]" custT="1"/>
      <dgm:spPr/>
      <dgm:t>
        <a:bodyPr/>
        <a:lstStyle/>
        <a:p>
          <a:r>
            <a:rPr lang="da-DK" sz="1400" b="1" u="sng" dirty="0" smtClean="0"/>
            <a:t>Non-farmakologiske interventioner</a:t>
          </a:r>
          <a:r>
            <a:rPr lang="da-DK" sz="1400" dirty="0" smtClean="0"/>
            <a:t>: forberedelse, information, medbestemmelse, pauser, dyb vejrtrækning, afledning, pårørende med på stuen, etc.</a:t>
          </a:r>
          <a:endParaRPr lang="da-DK" sz="1400" dirty="0"/>
        </a:p>
      </dgm:t>
    </dgm:pt>
    <dgm:pt modelId="{56128C5B-792B-472B-89B7-BA88B21221B0}" type="parTrans" cxnId="{279C9200-6955-4713-943A-F7FB1AD1F7C1}">
      <dgm:prSet/>
      <dgm:spPr/>
      <dgm:t>
        <a:bodyPr/>
        <a:lstStyle/>
        <a:p>
          <a:endParaRPr lang="da-DK" sz="2000"/>
        </a:p>
      </dgm:t>
    </dgm:pt>
    <dgm:pt modelId="{A9375444-ED93-430F-9243-04A6F1E2211C}" type="sibTrans" cxnId="{279C9200-6955-4713-943A-F7FB1AD1F7C1}">
      <dgm:prSet/>
      <dgm:spPr/>
      <dgm:t>
        <a:bodyPr/>
        <a:lstStyle/>
        <a:p>
          <a:endParaRPr lang="da-DK" sz="2000"/>
        </a:p>
      </dgm:t>
    </dgm:pt>
    <dgm:pt modelId="{47317E71-5D32-4A2B-82B8-4E65D97243B6}">
      <dgm:prSet phldrT="[Tekst]" custT="1"/>
      <dgm:spPr/>
      <dgm:t>
        <a:bodyPr/>
        <a:lstStyle/>
        <a:p>
          <a:r>
            <a:rPr lang="da-DK" sz="1400" b="1" u="sng" dirty="0" err="1" smtClean="0"/>
            <a:t>Topikal</a:t>
          </a:r>
          <a:r>
            <a:rPr lang="da-DK" sz="1400" b="1" u="sng" dirty="0" smtClean="0"/>
            <a:t> </a:t>
          </a:r>
          <a:r>
            <a:rPr lang="da-DK" sz="1400" b="1" u="sng" dirty="0" err="1" smtClean="0"/>
            <a:t>analgetika</a:t>
          </a:r>
          <a:r>
            <a:rPr lang="da-DK" sz="1400" dirty="0" smtClean="0"/>
            <a:t>: Lokalbedøvelse,                </a:t>
          </a:r>
          <a:r>
            <a:rPr lang="da-DK" sz="1400" dirty="0" err="1" smtClean="0"/>
            <a:t>Biatain</a:t>
          </a:r>
          <a:r>
            <a:rPr lang="da-DK" sz="1400" dirty="0" smtClean="0"/>
            <a:t> </a:t>
          </a:r>
          <a:r>
            <a:rPr lang="da-DK" sz="1400" dirty="0" err="1" smtClean="0"/>
            <a:t>Ibu</a:t>
          </a:r>
          <a:r>
            <a:rPr lang="da-DK" sz="1400" dirty="0" smtClean="0"/>
            <a:t>-bandagen, Morfin-gel.</a:t>
          </a:r>
          <a:endParaRPr lang="da-DK" sz="1400" dirty="0"/>
        </a:p>
      </dgm:t>
    </dgm:pt>
    <dgm:pt modelId="{BC1CBD35-D0AF-4E60-A880-87C0BB560A34}" type="parTrans" cxnId="{CD2D99D8-914D-4372-ACF0-6F5481727C57}">
      <dgm:prSet/>
      <dgm:spPr/>
      <dgm:t>
        <a:bodyPr/>
        <a:lstStyle/>
        <a:p>
          <a:endParaRPr lang="da-DK" sz="2000"/>
        </a:p>
      </dgm:t>
    </dgm:pt>
    <dgm:pt modelId="{54124961-C75B-4983-8A62-8AB8C944FE52}" type="sibTrans" cxnId="{CD2D99D8-914D-4372-ACF0-6F5481727C57}">
      <dgm:prSet/>
      <dgm:spPr/>
      <dgm:t>
        <a:bodyPr/>
        <a:lstStyle/>
        <a:p>
          <a:endParaRPr lang="da-DK" sz="2000"/>
        </a:p>
      </dgm:t>
    </dgm:pt>
    <dgm:pt modelId="{E09B52DC-270B-457E-9389-6324F87B7D4B}">
      <dgm:prSet phldrT="[Tekst]" custT="1"/>
      <dgm:spPr/>
      <dgm:t>
        <a:bodyPr/>
        <a:lstStyle/>
        <a:p>
          <a:r>
            <a:rPr lang="da-DK" sz="1400" b="1" u="sng" dirty="0" smtClean="0"/>
            <a:t>Systemisk </a:t>
          </a:r>
          <a:r>
            <a:rPr lang="da-DK" sz="1400" b="1" u="sng" dirty="0" err="1" smtClean="0"/>
            <a:t>analgetika</a:t>
          </a:r>
          <a:r>
            <a:rPr lang="da-DK" sz="1400" dirty="0" smtClean="0"/>
            <a:t>: </a:t>
          </a:r>
          <a:r>
            <a:rPr lang="da-DK" sz="1400" b="1" dirty="0" smtClean="0"/>
            <a:t>Primær </a:t>
          </a:r>
          <a:r>
            <a:rPr lang="da-DK" sz="1400" b="1" dirty="0" err="1" smtClean="0"/>
            <a:t>analgetika</a:t>
          </a:r>
          <a:r>
            <a:rPr lang="da-DK" sz="1400" b="1" dirty="0" smtClean="0"/>
            <a:t>:</a:t>
          </a:r>
          <a:r>
            <a:rPr lang="da-DK" sz="1400" dirty="0" smtClean="0"/>
            <a:t>              Non-</a:t>
          </a:r>
          <a:r>
            <a:rPr lang="da-DK" sz="1400" dirty="0" err="1" smtClean="0"/>
            <a:t>opioider</a:t>
          </a:r>
          <a:r>
            <a:rPr lang="da-DK" sz="1400" dirty="0" smtClean="0"/>
            <a:t>,                           </a:t>
          </a:r>
          <a:r>
            <a:rPr lang="da-DK" sz="1400" dirty="0" err="1" smtClean="0"/>
            <a:t>Opioider</a:t>
          </a:r>
          <a:r>
            <a:rPr lang="da-DK" sz="1400" dirty="0" smtClean="0"/>
            <a:t>                                   </a:t>
          </a:r>
          <a:r>
            <a:rPr lang="da-DK" sz="1400" b="1" dirty="0" smtClean="0"/>
            <a:t>Sekundære </a:t>
          </a:r>
          <a:r>
            <a:rPr lang="da-DK" sz="1400" b="1" dirty="0" err="1" smtClean="0"/>
            <a:t>analgetika</a:t>
          </a:r>
          <a:r>
            <a:rPr lang="da-DK" sz="1400" b="1" dirty="0" smtClean="0"/>
            <a:t>:   </a:t>
          </a:r>
          <a:r>
            <a:rPr lang="da-DK" sz="1400" dirty="0" err="1" smtClean="0"/>
            <a:t>antidepressiva</a:t>
          </a:r>
          <a:r>
            <a:rPr lang="da-DK" sz="1400" dirty="0" smtClean="0"/>
            <a:t>, </a:t>
          </a:r>
          <a:r>
            <a:rPr lang="da-DK" sz="1400" dirty="0" err="1" smtClean="0"/>
            <a:t>antiepileptika</a:t>
          </a:r>
          <a:r>
            <a:rPr lang="da-DK" sz="1400" dirty="0" smtClean="0"/>
            <a:t>      </a:t>
          </a:r>
          <a:endParaRPr lang="da-DK" sz="1400" dirty="0"/>
        </a:p>
      </dgm:t>
    </dgm:pt>
    <dgm:pt modelId="{D0996854-DE2A-4292-9451-A67C3631168F}" type="parTrans" cxnId="{C29F3852-3320-4CBA-B473-07128D7F427D}">
      <dgm:prSet/>
      <dgm:spPr/>
      <dgm:t>
        <a:bodyPr/>
        <a:lstStyle/>
        <a:p>
          <a:endParaRPr lang="da-DK" sz="2000"/>
        </a:p>
      </dgm:t>
    </dgm:pt>
    <dgm:pt modelId="{2191E84A-1A16-4805-A24E-54C95CE9F79C}" type="sibTrans" cxnId="{C29F3852-3320-4CBA-B473-07128D7F427D}">
      <dgm:prSet/>
      <dgm:spPr/>
      <dgm:t>
        <a:bodyPr/>
        <a:lstStyle/>
        <a:p>
          <a:endParaRPr lang="da-DK" sz="2000"/>
        </a:p>
      </dgm:t>
    </dgm:pt>
    <dgm:pt modelId="{9DF0DD7A-06A3-4ADB-8BB8-DBAD872F27F1}">
      <dgm:prSet custT="1"/>
      <dgm:spPr/>
      <dgm:t>
        <a:bodyPr/>
        <a:lstStyle/>
        <a:p>
          <a:r>
            <a:rPr lang="da-DK" sz="1400" b="1" u="sng" dirty="0" smtClean="0"/>
            <a:t>Skånsom sårbehandling</a:t>
          </a:r>
          <a:r>
            <a:rPr lang="da-DK" sz="1400" dirty="0" smtClean="0"/>
            <a:t>: Fugtigt sårmiljø </a:t>
          </a:r>
          <a:r>
            <a:rPr lang="da-DK" sz="1400" dirty="0" err="1" smtClean="0"/>
            <a:t>Atraumatisk</a:t>
          </a:r>
          <a:r>
            <a:rPr lang="da-DK" sz="1400" dirty="0" smtClean="0"/>
            <a:t> bandage Kompression hvis indiceret</a:t>
          </a:r>
          <a:endParaRPr lang="da-DK" sz="1400" dirty="0"/>
        </a:p>
      </dgm:t>
    </dgm:pt>
    <dgm:pt modelId="{756CBE02-C7C6-4BC4-824B-817EBF7AF207}" type="parTrans" cxnId="{F0AD8B3C-5AAF-45B4-B89C-59C9F6748DBC}">
      <dgm:prSet/>
      <dgm:spPr/>
      <dgm:t>
        <a:bodyPr/>
        <a:lstStyle/>
        <a:p>
          <a:endParaRPr lang="da-DK" sz="2000"/>
        </a:p>
      </dgm:t>
    </dgm:pt>
    <dgm:pt modelId="{78ACF920-4785-42C0-8729-3A2BEB256F20}" type="sibTrans" cxnId="{F0AD8B3C-5AAF-45B4-B89C-59C9F6748DBC}">
      <dgm:prSet/>
      <dgm:spPr/>
      <dgm:t>
        <a:bodyPr/>
        <a:lstStyle/>
        <a:p>
          <a:endParaRPr lang="da-DK" sz="2000"/>
        </a:p>
      </dgm:t>
    </dgm:pt>
    <dgm:pt modelId="{29F5E2E4-326E-4233-B02C-D99F482E3CF6}" type="pres">
      <dgm:prSet presAssocID="{DA937A2B-C55D-4BE4-83EE-C2FBA417DF8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da-DK"/>
        </a:p>
      </dgm:t>
    </dgm:pt>
    <dgm:pt modelId="{5EF4C937-CC75-4712-86F0-15F17DC70687}" type="pres">
      <dgm:prSet presAssocID="{650772B3-60E9-4EA2-8F27-71423A0FE95E}" presName="composite" presStyleCnt="0"/>
      <dgm:spPr/>
    </dgm:pt>
    <dgm:pt modelId="{CB083A95-84AB-4759-9422-6EC74C81CAB4}" type="pres">
      <dgm:prSet presAssocID="{650772B3-60E9-4EA2-8F27-71423A0FE95E}" presName="LShape" presStyleLbl="alignNode1" presStyleIdx="0" presStyleCnt="7"/>
      <dgm:spPr/>
    </dgm:pt>
    <dgm:pt modelId="{B248F585-E4C2-45EA-ACC5-E0B1AA398328}" type="pres">
      <dgm:prSet presAssocID="{650772B3-60E9-4EA2-8F27-71423A0FE95E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E78BF440-B290-45A6-8AC0-02F7143F8DCC}" type="pres">
      <dgm:prSet presAssocID="{650772B3-60E9-4EA2-8F27-71423A0FE95E}" presName="Triangle" presStyleLbl="alignNode1" presStyleIdx="1" presStyleCnt="7"/>
      <dgm:spPr/>
    </dgm:pt>
    <dgm:pt modelId="{28330CC6-882B-414E-B995-79DDCD7F9D55}" type="pres">
      <dgm:prSet presAssocID="{A9375444-ED93-430F-9243-04A6F1E2211C}" presName="sibTrans" presStyleCnt="0"/>
      <dgm:spPr/>
    </dgm:pt>
    <dgm:pt modelId="{C4821400-E38C-4656-B120-A1A6ADD58FEE}" type="pres">
      <dgm:prSet presAssocID="{A9375444-ED93-430F-9243-04A6F1E2211C}" presName="space" presStyleCnt="0"/>
      <dgm:spPr/>
    </dgm:pt>
    <dgm:pt modelId="{D1AFFCAE-CE63-4AB2-A90A-A19580E837D5}" type="pres">
      <dgm:prSet presAssocID="{9DF0DD7A-06A3-4ADB-8BB8-DBAD872F27F1}" presName="composite" presStyleCnt="0"/>
      <dgm:spPr/>
    </dgm:pt>
    <dgm:pt modelId="{011FF3B9-0E7C-403A-A1F7-0FA648354D8B}" type="pres">
      <dgm:prSet presAssocID="{9DF0DD7A-06A3-4ADB-8BB8-DBAD872F27F1}" presName="LShape" presStyleLbl="alignNode1" presStyleIdx="2" presStyleCnt="7"/>
      <dgm:spPr/>
    </dgm:pt>
    <dgm:pt modelId="{691F2D2D-9A00-45D2-9A87-AFE0CAA6F5C4}" type="pres">
      <dgm:prSet presAssocID="{9DF0DD7A-06A3-4ADB-8BB8-DBAD872F27F1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8029FC8F-7E17-4177-AEBD-13C0DD756CA9}" type="pres">
      <dgm:prSet presAssocID="{9DF0DD7A-06A3-4ADB-8BB8-DBAD872F27F1}" presName="Triangle" presStyleLbl="alignNode1" presStyleIdx="3" presStyleCnt="7"/>
      <dgm:spPr/>
    </dgm:pt>
    <dgm:pt modelId="{B94E3454-2F47-4AA8-BABC-3A87780FD826}" type="pres">
      <dgm:prSet presAssocID="{78ACF920-4785-42C0-8729-3A2BEB256F20}" presName="sibTrans" presStyleCnt="0"/>
      <dgm:spPr/>
    </dgm:pt>
    <dgm:pt modelId="{D900FE26-2175-48F9-B838-570CACE4A4B1}" type="pres">
      <dgm:prSet presAssocID="{78ACF920-4785-42C0-8729-3A2BEB256F20}" presName="space" presStyleCnt="0"/>
      <dgm:spPr/>
    </dgm:pt>
    <dgm:pt modelId="{D3B34DA3-62A5-4A33-8001-77474741455A}" type="pres">
      <dgm:prSet presAssocID="{47317E71-5D32-4A2B-82B8-4E65D97243B6}" presName="composite" presStyleCnt="0"/>
      <dgm:spPr/>
    </dgm:pt>
    <dgm:pt modelId="{767C2523-3468-4D64-8734-50A315455531}" type="pres">
      <dgm:prSet presAssocID="{47317E71-5D32-4A2B-82B8-4E65D97243B6}" presName="LShape" presStyleLbl="alignNode1" presStyleIdx="4" presStyleCnt="7"/>
      <dgm:spPr/>
    </dgm:pt>
    <dgm:pt modelId="{D9291842-9287-4340-8DB4-C278FE70FBB9}" type="pres">
      <dgm:prSet presAssocID="{47317E71-5D32-4A2B-82B8-4E65D97243B6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B096AA86-720A-45A9-A9BB-A9E4C83571A3}" type="pres">
      <dgm:prSet presAssocID="{47317E71-5D32-4A2B-82B8-4E65D97243B6}" presName="Triangle" presStyleLbl="alignNode1" presStyleIdx="5" presStyleCnt="7"/>
      <dgm:spPr/>
    </dgm:pt>
    <dgm:pt modelId="{1866F068-198E-4438-9909-9F5895791F14}" type="pres">
      <dgm:prSet presAssocID="{54124961-C75B-4983-8A62-8AB8C944FE52}" presName="sibTrans" presStyleCnt="0"/>
      <dgm:spPr/>
    </dgm:pt>
    <dgm:pt modelId="{5F195CF0-097B-48B6-B7B5-4DDA1F0680B3}" type="pres">
      <dgm:prSet presAssocID="{54124961-C75B-4983-8A62-8AB8C944FE52}" presName="space" presStyleCnt="0"/>
      <dgm:spPr/>
    </dgm:pt>
    <dgm:pt modelId="{7E863FB1-ABCE-443F-AD6A-11B230201074}" type="pres">
      <dgm:prSet presAssocID="{E09B52DC-270B-457E-9389-6324F87B7D4B}" presName="composite" presStyleCnt="0"/>
      <dgm:spPr/>
    </dgm:pt>
    <dgm:pt modelId="{DC04497A-68A4-44B5-9A45-5240C1438B26}" type="pres">
      <dgm:prSet presAssocID="{E09B52DC-270B-457E-9389-6324F87B7D4B}" presName="LShape" presStyleLbl="alignNode1" presStyleIdx="6" presStyleCnt="7"/>
      <dgm:spPr/>
    </dgm:pt>
    <dgm:pt modelId="{B10E32DD-5BD7-448B-86F0-6E6E148AEFBF}" type="pres">
      <dgm:prSet presAssocID="{E09B52DC-270B-457E-9389-6324F87B7D4B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C29F3852-3320-4CBA-B473-07128D7F427D}" srcId="{DA937A2B-C55D-4BE4-83EE-C2FBA417DF8C}" destId="{E09B52DC-270B-457E-9389-6324F87B7D4B}" srcOrd="3" destOrd="0" parTransId="{D0996854-DE2A-4292-9451-A67C3631168F}" sibTransId="{2191E84A-1A16-4805-A24E-54C95CE9F79C}"/>
    <dgm:cxn modelId="{AC62C248-7C51-480E-BA19-174E6E7992FB}" type="presOf" srcId="{E09B52DC-270B-457E-9389-6324F87B7D4B}" destId="{B10E32DD-5BD7-448B-86F0-6E6E148AEFBF}" srcOrd="0" destOrd="0" presId="urn:microsoft.com/office/officeart/2009/3/layout/StepUpProcess"/>
    <dgm:cxn modelId="{62855B3A-2AB1-425D-B040-795712672D33}" type="presOf" srcId="{DA937A2B-C55D-4BE4-83EE-C2FBA417DF8C}" destId="{29F5E2E4-326E-4233-B02C-D99F482E3CF6}" srcOrd="0" destOrd="0" presId="urn:microsoft.com/office/officeart/2009/3/layout/StepUpProcess"/>
    <dgm:cxn modelId="{279C9200-6955-4713-943A-F7FB1AD1F7C1}" srcId="{DA937A2B-C55D-4BE4-83EE-C2FBA417DF8C}" destId="{650772B3-60E9-4EA2-8F27-71423A0FE95E}" srcOrd="0" destOrd="0" parTransId="{56128C5B-792B-472B-89B7-BA88B21221B0}" sibTransId="{A9375444-ED93-430F-9243-04A6F1E2211C}"/>
    <dgm:cxn modelId="{CD2D99D8-914D-4372-ACF0-6F5481727C57}" srcId="{DA937A2B-C55D-4BE4-83EE-C2FBA417DF8C}" destId="{47317E71-5D32-4A2B-82B8-4E65D97243B6}" srcOrd="2" destOrd="0" parTransId="{BC1CBD35-D0AF-4E60-A880-87C0BB560A34}" sibTransId="{54124961-C75B-4983-8A62-8AB8C944FE52}"/>
    <dgm:cxn modelId="{33D6CF59-9488-41C9-8735-F0FB5E5DAAA2}" type="presOf" srcId="{9DF0DD7A-06A3-4ADB-8BB8-DBAD872F27F1}" destId="{691F2D2D-9A00-45D2-9A87-AFE0CAA6F5C4}" srcOrd="0" destOrd="0" presId="urn:microsoft.com/office/officeart/2009/3/layout/StepUpProcess"/>
    <dgm:cxn modelId="{193D7780-CDBC-4927-A358-F90958BFBFE3}" type="presOf" srcId="{47317E71-5D32-4A2B-82B8-4E65D97243B6}" destId="{D9291842-9287-4340-8DB4-C278FE70FBB9}" srcOrd="0" destOrd="0" presId="urn:microsoft.com/office/officeart/2009/3/layout/StepUpProcess"/>
    <dgm:cxn modelId="{2AF4000C-1002-40A5-8E6E-0BBA80A9264C}" type="presOf" srcId="{650772B3-60E9-4EA2-8F27-71423A0FE95E}" destId="{B248F585-E4C2-45EA-ACC5-E0B1AA398328}" srcOrd="0" destOrd="0" presId="urn:microsoft.com/office/officeart/2009/3/layout/StepUpProcess"/>
    <dgm:cxn modelId="{F0AD8B3C-5AAF-45B4-B89C-59C9F6748DBC}" srcId="{DA937A2B-C55D-4BE4-83EE-C2FBA417DF8C}" destId="{9DF0DD7A-06A3-4ADB-8BB8-DBAD872F27F1}" srcOrd="1" destOrd="0" parTransId="{756CBE02-C7C6-4BC4-824B-817EBF7AF207}" sibTransId="{78ACF920-4785-42C0-8729-3A2BEB256F20}"/>
    <dgm:cxn modelId="{6AD57E72-BA58-4711-BABE-92E0C9DC9F8B}" type="presParOf" srcId="{29F5E2E4-326E-4233-B02C-D99F482E3CF6}" destId="{5EF4C937-CC75-4712-86F0-15F17DC70687}" srcOrd="0" destOrd="0" presId="urn:microsoft.com/office/officeart/2009/3/layout/StepUpProcess"/>
    <dgm:cxn modelId="{C4BF4BCD-264F-4DEA-9893-59A45A5195A8}" type="presParOf" srcId="{5EF4C937-CC75-4712-86F0-15F17DC70687}" destId="{CB083A95-84AB-4759-9422-6EC74C81CAB4}" srcOrd="0" destOrd="0" presId="urn:microsoft.com/office/officeart/2009/3/layout/StepUpProcess"/>
    <dgm:cxn modelId="{6087BFEE-FEDB-4676-AF6A-7785A685E2DA}" type="presParOf" srcId="{5EF4C937-CC75-4712-86F0-15F17DC70687}" destId="{B248F585-E4C2-45EA-ACC5-E0B1AA398328}" srcOrd="1" destOrd="0" presId="urn:microsoft.com/office/officeart/2009/3/layout/StepUpProcess"/>
    <dgm:cxn modelId="{F216CE07-1EA5-41A5-BFD6-3BEC00FE8612}" type="presParOf" srcId="{5EF4C937-CC75-4712-86F0-15F17DC70687}" destId="{E78BF440-B290-45A6-8AC0-02F7143F8DCC}" srcOrd="2" destOrd="0" presId="urn:microsoft.com/office/officeart/2009/3/layout/StepUpProcess"/>
    <dgm:cxn modelId="{41AE6771-732D-4F89-838D-3A29E86DD28D}" type="presParOf" srcId="{29F5E2E4-326E-4233-B02C-D99F482E3CF6}" destId="{28330CC6-882B-414E-B995-79DDCD7F9D55}" srcOrd="1" destOrd="0" presId="urn:microsoft.com/office/officeart/2009/3/layout/StepUpProcess"/>
    <dgm:cxn modelId="{21121242-81C0-4F67-8195-4C78ED6CD815}" type="presParOf" srcId="{28330CC6-882B-414E-B995-79DDCD7F9D55}" destId="{C4821400-E38C-4656-B120-A1A6ADD58FEE}" srcOrd="0" destOrd="0" presId="urn:microsoft.com/office/officeart/2009/3/layout/StepUpProcess"/>
    <dgm:cxn modelId="{CA2A5A57-4858-4142-A945-92A83101414F}" type="presParOf" srcId="{29F5E2E4-326E-4233-B02C-D99F482E3CF6}" destId="{D1AFFCAE-CE63-4AB2-A90A-A19580E837D5}" srcOrd="2" destOrd="0" presId="urn:microsoft.com/office/officeart/2009/3/layout/StepUpProcess"/>
    <dgm:cxn modelId="{89AE7C2F-4F5F-4608-AE4B-3D71818F6A08}" type="presParOf" srcId="{D1AFFCAE-CE63-4AB2-A90A-A19580E837D5}" destId="{011FF3B9-0E7C-403A-A1F7-0FA648354D8B}" srcOrd="0" destOrd="0" presId="urn:microsoft.com/office/officeart/2009/3/layout/StepUpProcess"/>
    <dgm:cxn modelId="{B514A5B4-DB6A-4BD3-83EA-198BAB8DCECE}" type="presParOf" srcId="{D1AFFCAE-CE63-4AB2-A90A-A19580E837D5}" destId="{691F2D2D-9A00-45D2-9A87-AFE0CAA6F5C4}" srcOrd="1" destOrd="0" presId="urn:microsoft.com/office/officeart/2009/3/layout/StepUpProcess"/>
    <dgm:cxn modelId="{6A4BC010-15D6-4FF2-8670-625E5349CFAE}" type="presParOf" srcId="{D1AFFCAE-CE63-4AB2-A90A-A19580E837D5}" destId="{8029FC8F-7E17-4177-AEBD-13C0DD756CA9}" srcOrd="2" destOrd="0" presId="urn:microsoft.com/office/officeart/2009/3/layout/StepUpProcess"/>
    <dgm:cxn modelId="{1C58DBFE-3BCA-41DB-BA04-46A8D4AB3BEF}" type="presParOf" srcId="{29F5E2E4-326E-4233-B02C-D99F482E3CF6}" destId="{B94E3454-2F47-4AA8-BABC-3A87780FD826}" srcOrd="3" destOrd="0" presId="urn:microsoft.com/office/officeart/2009/3/layout/StepUpProcess"/>
    <dgm:cxn modelId="{E921F67B-80C9-4AE7-A4CE-6200CFA6F51B}" type="presParOf" srcId="{B94E3454-2F47-4AA8-BABC-3A87780FD826}" destId="{D900FE26-2175-48F9-B838-570CACE4A4B1}" srcOrd="0" destOrd="0" presId="urn:microsoft.com/office/officeart/2009/3/layout/StepUpProcess"/>
    <dgm:cxn modelId="{E54652DE-7039-4165-B28B-F369527F2487}" type="presParOf" srcId="{29F5E2E4-326E-4233-B02C-D99F482E3CF6}" destId="{D3B34DA3-62A5-4A33-8001-77474741455A}" srcOrd="4" destOrd="0" presId="urn:microsoft.com/office/officeart/2009/3/layout/StepUpProcess"/>
    <dgm:cxn modelId="{5E487EE2-E968-4A4C-BC89-23550C2EF251}" type="presParOf" srcId="{D3B34DA3-62A5-4A33-8001-77474741455A}" destId="{767C2523-3468-4D64-8734-50A315455531}" srcOrd="0" destOrd="0" presId="urn:microsoft.com/office/officeart/2009/3/layout/StepUpProcess"/>
    <dgm:cxn modelId="{2EEA58E7-57DF-4371-B3E2-A77D3F43B347}" type="presParOf" srcId="{D3B34DA3-62A5-4A33-8001-77474741455A}" destId="{D9291842-9287-4340-8DB4-C278FE70FBB9}" srcOrd="1" destOrd="0" presId="urn:microsoft.com/office/officeart/2009/3/layout/StepUpProcess"/>
    <dgm:cxn modelId="{C5A760CD-B3B7-4077-8200-DFA4B88FC2D6}" type="presParOf" srcId="{D3B34DA3-62A5-4A33-8001-77474741455A}" destId="{B096AA86-720A-45A9-A9BB-A9E4C83571A3}" srcOrd="2" destOrd="0" presId="urn:microsoft.com/office/officeart/2009/3/layout/StepUpProcess"/>
    <dgm:cxn modelId="{BDF1CC3D-3FFF-408C-9943-D3ED6EE59FB5}" type="presParOf" srcId="{29F5E2E4-326E-4233-B02C-D99F482E3CF6}" destId="{1866F068-198E-4438-9909-9F5895791F14}" srcOrd="5" destOrd="0" presId="urn:microsoft.com/office/officeart/2009/3/layout/StepUpProcess"/>
    <dgm:cxn modelId="{0097B571-BF6D-47D9-81BA-66DBE8DCEC22}" type="presParOf" srcId="{1866F068-198E-4438-9909-9F5895791F14}" destId="{5F195CF0-097B-48B6-B7B5-4DDA1F0680B3}" srcOrd="0" destOrd="0" presId="urn:microsoft.com/office/officeart/2009/3/layout/StepUpProcess"/>
    <dgm:cxn modelId="{BB3CB9F6-1BBA-4EB6-85D0-8347B7A11A07}" type="presParOf" srcId="{29F5E2E4-326E-4233-B02C-D99F482E3CF6}" destId="{7E863FB1-ABCE-443F-AD6A-11B230201074}" srcOrd="6" destOrd="0" presId="urn:microsoft.com/office/officeart/2009/3/layout/StepUpProcess"/>
    <dgm:cxn modelId="{984C0620-6C62-46BD-94A9-51BD20AAF945}" type="presParOf" srcId="{7E863FB1-ABCE-443F-AD6A-11B230201074}" destId="{DC04497A-68A4-44B5-9A45-5240C1438B26}" srcOrd="0" destOrd="0" presId="urn:microsoft.com/office/officeart/2009/3/layout/StepUpProcess"/>
    <dgm:cxn modelId="{BA80B7E7-790E-4AF4-90AA-9C54DC3A53A1}" type="presParOf" srcId="{7E863FB1-ABCE-443F-AD6A-11B230201074}" destId="{B10E32DD-5BD7-448B-86F0-6E6E148AEFB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r">
              <a:defRPr sz="1300"/>
            </a:lvl1pPr>
          </a:lstStyle>
          <a:p>
            <a:fld id="{81A66D68-687E-4D05-81E3-0AD387BF6BC5}" type="datetimeFigureOut">
              <a:rPr lang="da-DK" smtClean="0"/>
              <a:pPr/>
              <a:t>13-11-2017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50096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98102" y="950096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r">
              <a:defRPr sz="1300"/>
            </a:lvl1pPr>
          </a:lstStyle>
          <a:p>
            <a:fld id="{EB73A36B-A98E-40D0-80C0-2A42D05F0B1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1390923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r">
              <a:defRPr sz="1300"/>
            </a:lvl1pPr>
          </a:lstStyle>
          <a:p>
            <a:fld id="{63C39D27-7D97-4A1D-A567-0A948F2B834F}" type="datetimeFigureOut">
              <a:rPr lang="da-DK" smtClean="0"/>
              <a:pPr/>
              <a:t>13-11-2017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50888"/>
            <a:ext cx="4997450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78" tIns="48239" rIns="96478" bIns="48239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8182" y="4751348"/>
            <a:ext cx="5505450" cy="4501277"/>
          </a:xfrm>
          <a:prstGeom prst="rect">
            <a:avLst/>
          </a:prstGeom>
        </p:spPr>
        <p:txBody>
          <a:bodyPr vert="horz" lIns="96478" tIns="48239" rIns="96478" bIns="48239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50096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98102" y="950096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r">
              <a:defRPr sz="1300"/>
            </a:lvl1pPr>
          </a:lstStyle>
          <a:p>
            <a:fld id="{140A2EDC-79CA-4F3F-94C3-04FC889C76C9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4023221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2EDC-79CA-4F3F-94C3-04FC889C76C9}" type="slidenum">
              <a:rPr lang="da-DK" smtClean="0"/>
              <a:pPr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465800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CF3509-9F29-41AF-A27A-D2026A498D63}" type="slidenum">
              <a:rPr lang="da-DK" smtClean="0"/>
              <a:pPr>
                <a:defRPr/>
              </a:pPr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833277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944563" y="750888"/>
            <a:ext cx="4995862" cy="374808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00F53B-245B-4EDC-9FE3-2D5548B6B0F0}" type="slidenum">
              <a:rPr lang="da-DK" smtClean="0"/>
              <a:pPr>
                <a:defRPr/>
              </a:pPr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272518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34DDB-F508-4D86-87C3-DA4610EE1C8F}" type="slidenum">
              <a:rPr lang="da-DK" smtClean="0"/>
              <a:pPr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372098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34DDB-F508-4D86-87C3-DA4610EE1C8F}" type="slidenum">
              <a:rPr lang="da-DK" smtClean="0"/>
              <a:pPr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372098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037E1C-7851-4D7F-B27E-262F911EC2F9}" type="slidenum">
              <a:rPr lang="da-DK" smtClean="0"/>
              <a:pPr>
                <a:defRPr/>
              </a:pPr>
              <a:t>14</a:t>
            </a:fld>
            <a:endParaRPr lang="da-DK" smtClean="0"/>
          </a:p>
        </p:txBody>
      </p:sp>
      <p:sp>
        <p:nvSpPr>
          <p:cNvPr id="111619" name="Rectangle 7"/>
          <p:cNvSpPr txBox="1">
            <a:spLocks noGrp="1" noChangeArrowheads="1"/>
          </p:cNvSpPr>
          <p:nvPr/>
        </p:nvSpPr>
        <p:spPr bwMode="auto">
          <a:xfrm>
            <a:off x="3897339" y="9500617"/>
            <a:ext cx="2982869" cy="500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826" tIns="50414" rIns="100826" bIns="50414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045523FB-3914-4318-B1BA-060B362E174F}" type="slidenum">
              <a:rPr lang="da-DK" altLang="da-DK" sz="1400"/>
              <a:pPr algn="r" eaLnBrk="1" hangingPunct="1"/>
              <a:t>14</a:t>
            </a:fld>
            <a:endParaRPr lang="da-DK" altLang="da-DK" sz="1400"/>
          </a:p>
        </p:txBody>
      </p:sp>
      <p:sp>
        <p:nvSpPr>
          <p:cNvPr id="1116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4563" y="750888"/>
            <a:ext cx="4995862" cy="3748087"/>
          </a:xfrm>
          <a:ln/>
        </p:spPr>
      </p:sp>
      <p:sp>
        <p:nvSpPr>
          <p:cNvPr id="1116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292" y="4751912"/>
            <a:ext cx="5043234" cy="450079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a-DK" altLang="da-DK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34DDB-F508-4D86-87C3-DA4610EE1C8F}" type="slidenum">
              <a:rPr lang="da-DK" smtClean="0"/>
              <a:pPr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372098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944563" y="750888"/>
            <a:ext cx="4995862" cy="374808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FE57D0-4B60-43EC-98C2-28C4E2A2E529}" type="slidenum">
              <a:rPr lang="da-DK" smtClean="0"/>
              <a:pPr>
                <a:defRPr/>
              </a:pPr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7009301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CF3509-9F29-41AF-A27A-D2026A498D63}" type="slidenum">
              <a:rPr lang="da-DK" smtClean="0"/>
              <a:pPr>
                <a:defRPr/>
              </a:pPr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9898787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CF3509-9F29-41AF-A27A-D2026A498D63}" type="slidenum">
              <a:rPr lang="da-DK" smtClean="0"/>
              <a:pPr>
                <a:defRPr/>
              </a:pPr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937882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CF3509-9F29-41AF-A27A-D2026A498D63}" type="slidenum">
              <a:rPr lang="da-DK" smtClean="0"/>
              <a:pPr>
                <a:defRPr/>
              </a:pPr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937882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2EDC-79CA-4F3F-94C3-04FC889C76C9}" type="slidenum">
              <a:rPr lang="da-DK" smtClean="0"/>
              <a:pPr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0564846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34DDB-F508-4D86-87C3-DA4610EE1C8F}" type="slidenum">
              <a:rPr lang="da-DK" smtClean="0"/>
              <a:pPr/>
              <a:t>20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837721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2EDC-79CA-4F3F-94C3-04FC889C76C9}" type="slidenum">
              <a:rPr lang="da-DK" smtClean="0"/>
              <a:pPr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898647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2EDC-79CA-4F3F-94C3-04FC889C76C9}" type="slidenum">
              <a:rPr lang="da-DK" smtClean="0"/>
              <a:pPr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1518782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3728D-1814-4149-93D9-CD2172F06828}" type="slidenum">
              <a:rPr lang="da-DK" smtClean="0"/>
              <a:pPr>
                <a:defRPr/>
              </a:pPr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4155594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3728D-1814-4149-93D9-CD2172F06828}" type="slidenum">
              <a:rPr lang="da-DK" smtClean="0"/>
              <a:pPr>
                <a:defRPr/>
              </a:pPr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1494111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3728D-1814-4149-93D9-CD2172F06828}" type="slidenum">
              <a:rPr lang="da-DK" smtClean="0"/>
              <a:pPr>
                <a:defRPr/>
              </a:pPr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4219732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3728D-1814-4149-93D9-CD2172F06828}" type="slidenum">
              <a:rPr lang="da-DK" smtClean="0"/>
              <a:pPr>
                <a:defRPr/>
              </a:pPr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8688546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2EDC-79CA-4F3F-94C3-04FC889C76C9}" type="slidenum">
              <a:rPr lang="da-DK" smtClean="0"/>
              <a:pPr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7365290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2EDC-79CA-4F3F-94C3-04FC889C76C9}" type="slidenum">
              <a:rPr lang="da-DK" smtClean="0"/>
              <a:pPr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8321208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3728D-1814-4149-93D9-CD2172F06828}" type="slidenum">
              <a:rPr lang="da-DK" smtClean="0"/>
              <a:pPr>
                <a:defRPr/>
              </a:pPr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870238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3728D-1814-4149-93D9-CD2172F06828}" type="slidenum">
              <a:rPr lang="da-DK" smtClean="0"/>
              <a:pPr>
                <a:defRPr/>
              </a:pPr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974251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3728D-1814-4149-93D9-CD2172F06828}" type="slidenum">
              <a:rPr lang="da-DK" smtClean="0"/>
              <a:pPr>
                <a:defRPr/>
              </a:pPr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8174641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2EDC-79CA-4F3F-94C3-04FC889C76C9}" type="slidenum">
              <a:rPr lang="da-DK" smtClean="0"/>
              <a:pPr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0285039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2EDC-79CA-4F3F-94C3-04FC889C76C9}" type="slidenum">
              <a:rPr lang="da-DK" smtClean="0"/>
              <a:pPr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9130775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3728D-1814-4149-93D9-CD2172F06828}" type="slidenum">
              <a:rPr lang="da-DK" smtClean="0"/>
              <a:pPr>
                <a:defRPr/>
              </a:pPr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647757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3728D-1814-4149-93D9-CD2172F06828}" type="slidenum">
              <a:rPr lang="da-DK" smtClean="0"/>
              <a:pPr>
                <a:defRPr/>
              </a:pPr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2063531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D5F1F-5CC3-4C6E-97C8-2E609AB11E41}" type="slidenum">
              <a:rPr lang="da-DK" smtClean="0"/>
              <a:pPr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2030037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2EDC-79CA-4F3F-94C3-04FC889C76C9}" type="slidenum">
              <a:rPr lang="da-DK" smtClean="0"/>
              <a:pPr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9019156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2EDC-79CA-4F3F-94C3-04FC889C76C9}" type="slidenum">
              <a:rPr lang="da-DK" smtClean="0"/>
              <a:pPr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5376374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2EDC-79CA-4F3F-94C3-04FC889C76C9}" type="slidenum">
              <a:rPr lang="da-DK" smtClean="0"/>
              <a:pPr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4070198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13918-015B-462B-9CE3-57EAC860D14F}" type="slidenum">
              <a:rPr lang="da-DK" smtClean="0"/>
              <a:pPr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593406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2EDC-79CA-4F3F-94C3-04FC889C76C9}" type="slidenum">
              <a:rPr lang="da-DK" smtClean="0"/>
              <a:pPr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4396874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2EDC-79CA-4F3F-94C3-04FC889C76C9}" type="slidenum">
              <a:rPr lang="da-DK" smtClean="0"/>
              <a:pPr/>
              <a:t>40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4081828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2EDC-79CA-4F3F-94C3-04FC889C76C9}" type="slidenum">
              <a:rPr lang="da-DK" smtClean="0"/>
              <a:pPr/>
              <a:t>41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7883123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3728D-1814-4149-93D9-CD2172F06828}" type="slidenum">
              <a:rPr lang="da-DK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89684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2EDC-79CA-4F3F-94C3-04FC889C76C9}" type="slidenum">
              <a:rPr lang="da-DK" smtClean="0"/>
              <a:pPr/>
              <a:t>43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613060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944563" y="750888"/>
            <a:ext cx="4995862" cy="374808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FE57D0-4B60-43EC-98C2-28C4E2A2E529}" type="slidenum">
              <a:rPr lang="da-DK" smtClean="0"/>
              <a:pPr>
                <a:defRPr/>
              </a:pPr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4835135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74EA0-E96F-4A9F-BECE-F82ED93FDC31}" type="slidenum">
              <a:rPr lang="da-DK">
                <a:solidFill>
                  <a:prstClr val="black"/>
                </a:solidFill>
              </a:rPr>
              <a:pPr/>
              <a:t>45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26506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2EDC-79CA-4F3F-94C3-04FC889C76C9}" type="slidenum">
              <a:rPr lang="da-DK" smtClean="0"/>
              <a:pPr/>
              <a:t>46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2733236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2EDC-79CA-4F3F-94C3-04FC889C76C9}" type="slidenum">
              <a:rPr lang="da-DK" smtClean="0"/>
              <a:pPr/>
              <a:t>47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5635928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2EDC-79CA-4F3F-94C3-04FC889C76C9}" type="slidenum">
              <a:rPr lang="da-DK" smtClean="0"/>
              <a:pPr/>
              <a:t>48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28604007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2EDC-79CA-4F3F-94C3-04FC889C76C9}" type="slidenum">
              <a:rPr lang="da-DK" smtClean="0"/>
              <a:pPr/>
              <a:t>49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622757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2EDC-79CA-4F3F-94C3-04FC889C76C9}" type="slidenum">
              <a:rPr lang="da-DK" smtClean="0"/>
              <a:pPr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42051165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2EDC-79CA-4F3F-94C3-04FC889C76C9}" type="slidenum">
              <a:rPr lang="da-DK" smtClean="0"/>
              <a:pPr/>
              <a:t>50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1323467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2EDC-79CA-4F3F-94C3-04FC889C76C9}" type="slidenum">
              <a:rPr lang="da-DK" smtClean="0"/>
              <a:pPr/>
              <a:t>51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80649513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13918-015B-462B-9CE3-57EAC860D14F}" type="slidenum">
              <a:rPr lang="da-DK" smtClean="0"/>
              <a:pPr/>
              <a:t>52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6177257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13918-015B-462B-9CE3-57EAC860D14F}" type="slidenum">
              <a:rPr lang="da-DK" smtClean="0"/>
              <a:pPr/>
              <a:t>53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61772577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3728D-1814-4149-93D9-CD2172F06828}" type="slidenum">
              <a:rPr lang="da-DK" smtClean="0"/>
              <a:pPr>
                <a:defRPr/>
              </a:pPr>
              <a:t>54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96865587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3728D-1814-4149-93D9-CD2172F06828}" type="slidenum">
              <a:rPr lang="da-DK" smtClean="0"/>
              <a:pPr>
                <a:defRPr/>
              </a:pPr>
              <a:t>55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52932183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3728D-1814-4149-93D9-CD2172F06828}" type="slidenum">
              <a:rPr lang="da-DK" smtClean="0"/>
              <a:pPr>
                <a:defRPr/>
              </a:pPr>
              <a:t>56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08483435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3728D-1814-4149-93D9-CD2172F06828}" type="slidenum">
              <a:rPr lang="da-DK" smtClean="0"/>
              <a:pPr>
                <a:defRPr/>
              </a:pPr>
              <a:t>57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47293203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3728D-1814-4149-93D9-CD2172F06828}" type="slidenum">
              <a:rPr lang="da-DK" smtClean="0"/>
              <a:pPr>
                <a:defRPr/>
              </a:pPr>
              <a:t>58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21905039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D5F1F-5CC3-4C6E-97C8-2E609AB11E41}" type="slidenum">
              <a:rPr lang="da-DK" smtClean="0"/>
              <a:pPr/>
              <a:t>59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942393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2EDC-79CA-4F3F-94C3-04FC889C76C9}" type="slidenum">
              <a:rPr lang="da-DK" smtClean="0"/>
              <a:pPr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94855424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D5F1F-5CC3-4C6E-97C8-2E609AB11E41}" type="slidenum">
              <a:rPr lang="da-DK" smtClean="0"/>
              <a:pPr/>
              <a:t>60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57791516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3728D-1814-4149-93D9-CD2172F06828}" type="slidenum">
              <a:rPr lang="da-DK" smtClean="0"/>
              <a:pPr>
                <a:defRPr/>
              </a:pPr>
              <a:t>61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40304260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2EDC-79CA-4F3F-94C3-04FC889C76C9}" type="slidenum">
              <a:rPr lang="da-DK" smtClean="0"/>
              <a:pPr/>
              <a:t>62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07593539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2EDC-79CA-4F3F-94C3-04FC889C76C9}" type="slidenum">
              <a:rPr lang="da-DK" smtClean="0"/>
              <a:pPr/>
              <a:t>63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2007270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2EDC-79CA-4F3F-94C3-04FC889C76C9}" type="slidenum">
              <a:rPr lang="da-DK" smtClean="0"/>
              <a:pPr/>
              <a:t>64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80635424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3728D-1814-4149-93D9-CD2172F06828}" type="slidenum">
              <a:rPr lang="da-DK" smtClean="0">
                <a:solidFill>
                  <a:prstClr val="black"/>
                </a:solidFill>
              </a:rPr>
              <a:pPr>
                <a:defRPr/>
              </a:pPr>
              <a:t>65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931443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13918-015B-462B-9CE3-57EAC860D14F}" type="slidenum">
              <a:rPr lang="da-DK" smtClean="0"/>
              <a:pPr/>
              <a:t>66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65624911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74EA0-E96F-4A9F-BECE-F82ED93FDC31}" type="slidenum">
              <a:rPr lang="da-DK" smtClean="0">
                <a:solidFill>
                  <a:prstClr val="black"/>
                </a:solidFill>
              </a:rPr>
              <a:pPr/>
              <a:t>67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964237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Pladsholder til no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da-DK" smtClean="0">
              <a:latin typeface="Arial" panose="020B0604020202020204" pitchFamily="34" charset="0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11366" indent="-3120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48255" indent="-2496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47556" indent="-2496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46860" indent="-2496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6159" indent="-249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45462" indent="-249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44764" indent="-249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44066" indent="-249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ED18853-7B5C-4016-B389-46736380C02E}" type="slidenum">
              <a:rPr lang="en-US" altLang="da-DK">
                <a:solidFill>
                  <a:prstClr val="black"/>
                </a:solidFill>
              </a:rPr>
              <a:pPr eaLnBrk="1" hangingPunct="1"/>
              <a:t>68</a:t>
            </a:fld>
            <a:endParaRPr lang="en-US" alt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298329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2EDC-79CA-4F3F-94C3-04FC889C76C9}" type="slidenum">
              <a:rPr lang="da-DK" smtClean="0"/>
              <a:pPr/>
              <a:t>69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266725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2EDC-79CA-4F3F-94C3-04FC889C76C9}" type="slidenum">
              <a:rPr lang="da-DK" smtClean="0"/>
              <a:pPr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3752029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3728D-1814-4149-93D9-CD2172F06828}" type="slidenum">
              <a:rPr lang="da-DK" smtClean="0"/>
              <a:pPr>
                <a:defRPr/>
              </a:pPr>
              <a:t>70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760511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98105" y="9500960"/>
            <a:ext cx="2982119" cy="50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70" tIns="48235" rIns="96470" bIns="48235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D0BA203B-D435-421A-8F17-3BA6C171F141}" type="slidenum">
              <a:rPr lang="da-DK" altLang="da-DK" sz="1300">
                <a:latin typeface="Calibri" pitchFamily="34" charset="0"/>
              </a:rPr>
              <a:pPr algn="r" eaLnBrk="1" hangingPunct="1"/>
              <a:t>8</a:t>
            </a:fld>
            <a:endParaRPr lang="da-DK" altLang="da-DK" sz="1300">
              <a:latin typeface="Calibri" pitchFamily="34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9172" y="4751349"/>
            <a:ext cx="5043477" cy="450127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altLang="da-DK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3728D-1814-4149-93D9-CD2172F06828}" type="slidenum">
              <a:rPr lang="da-DK" smtClean="0"/>
              <a:pPr>
                <a:defRPr/>
              </a:pPr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532793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BD422-EF6C-4C9F-A6D2-66AD4B139F99}" type="datetimeFigureOut">
              <a:rPr lang="da-DK" smtClean="0"/>
              <a:pPr/>
              <a:t>13-11-2017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90263-4A80-434A-B1F5-57C140069FC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957526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BD422-EF6C-4C9F-A6D2-66AD4B139F99}" type="datetimeFigureOut">
              <a:rPr lang="da-DK" smtClean="0"/>
              <a:pPr/>
              <a:t>13-11-2017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90263-4A80-434A-B1F5-57C140069FC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965002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BD422-EF6C-4C9F-A6D2-66AD4B139F99}" type="datetimeFigureOut">
              <a:rPr lang="da-DK" smtClean="0"/>
              <a:pPr/>
              <a:t>13-11-2017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90263-4A80-434A-B1F5-57C140069FC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951729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391400" cy="1066800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sz="half" idx="1"/>
          </p:nvPr>
        </p:nvSpPr>
        <p:spPr>
          <a:xfrm>
            <a:off x="1219200" y="1676400"/>
            <a:ext cx="3619500" cy="4724400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991100" y="1676400"/>
            <a:ext cx="3619500" cy="4724400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4A1F8-EC12-42BF-96D3-AD6FBCBA1D1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7671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el, indholdsobjek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A7F7F-BC69-46F7-85BE-BCC5EC9744B9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22965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>
          <a:xfrm>
            <a:off x="160275" y="57150"/>
            <a:ext cx="8701088" cy="10477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522935599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el, to indholdsobjekte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391400" cy="1066800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"/>
          </p:nvPr>
        </p:nvSpPr>
        <p:spPr>
          <a:xfrm>
            <a:off x="1219200" y="1676400"/>
            <a:ext cx="3619500" cy="2286000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2"/>
          </p:nvPr>
        </p:nvSpPr>
        <p:spPr>
          <a:xfrm>
            <a:off x="1219200" y="4114800"/>
            <a:ext cx="3619500" cy="2286000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5" name="Pladsholder til tekst 4"/>
          <p:cNvSpPr>
            <a:spLocks noGrp="1"/>
          </p:cNvSpPr>
          <p:nvPr>
            <p:ph type="body" sz="half" idx="3"/>
          </p:nvPr>
        </p:nvSpPr>
        <p:spPr>
          <a:xfrm>
            <a:off x="4991100" y="1676400"/>
            <a:ext cx="3619500" cy="4724400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55EF9-912D-47E0-85B0-DE14A009B06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1502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ét indholdsobjekt og 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391400" cy="1066800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1219200" y="1676400"/>
            <a:ext cx="3619500" cy="4724400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2"/>
          </p:nvPr>
        </p:nvSpPr>
        <p:spPr>
          <a:xfrm>
            <a:off x="4991100" y="1676400"/>
            <a:ext cx="3619500" cy="2286000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3"/>
          </p:nvPr>
        </p:nvSpPr>
        <p:spPr>
          <a:xfrm>
            <a:off x="4991100" y="4114800"/>
            <a:ext cx="3619500" cy="2286000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CF962-8898-4D72-8174-80F971E9FDD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8785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BD422-EF6C-4C9F-A6D2-66AD4B139F99}" type="datetimeFigureOut">
              <a:rPr lang="da-DK" smtClean="0"/>
              <a:pPr/>
              <a:t>13-11-2017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90263-4A80-434A-B1F5-57C140069FC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669140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BD422-EF6C-4C9F-A6D2-66AD4B139F99}" type="datetimeFigureOut">
              <a:rPr lang="da-DK" smtClean="0"/>
              <a:pPr/>
              <a:t>13-11-2017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90263-4A80-434A-B1F5-57C140069FC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390165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BD422-EF6C-4C9F-A6D2-66AD4B139F99}" type="datetimeFigureOut">
              <a:rPr lang="da-DK" smtClean="0"/>
              <a:pPr/>
              <a:t>13-11-2017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90263-4A80-434A-B1F5-57C140069FC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63960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BD422-EF6C-4C9F-A6D2-66AD4B139F99}" type="datetimeFigureOut">
              <a:rPr lang="da-DK" smtClean="0"/>
              <a:pPr/>
              <a:t>13-11-2017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90263-4A80-434A-B1F5-57C140069FC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642493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BD422-EF6C-4C9F-A6D2-66AD4B139F99}" type="datetimeFigureOut">
              <a:rPr lang="da-DK" smtClean="0"/>
              <a:pPr/>
              <a:t>13-11-2017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90263-4A80-434A-B1F5-57C140069FC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277409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BD422-EF6C-4C9F-A6D2-66AD4B139F99}" type="datetimeFigureOut">
              <a:rPr lang="da-DK" smtClean="0"/>
              <a:pPr/>
              <a:t>13-11-2017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90263-4A80-434A-B1F5-57C140069FC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922768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BD422-EF6C-4C9F-A6D2-66AD4B139F99}" type="datetimeFigureOut">
              <a:rPr lang="da-DK" smtClean="0"/>
              <a:pPr/>
              <a:t>13-11-2017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90263-4A80-434A-B1F5-57C140069FC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707858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BD422-EF6C-4C9F-A6D2-66AD4B139F99}" type="datetimeFigureOut">
              <a:rPr lang="da-DK" smtClean="0"/>
              <a:pPr/>
              <a:t>13-11-2017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90263-4A80-434A-B1F5-57C140069FC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193886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BD422-EF6C-4C9F-A6D2-66AD4B139F99}" type="datetimeFigureOut">
              <a:rPr lang="da-DK" smtClean="0"/>
              <a:pPr/>
              <a:t>13-11-2017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90263-4A80-434A-B1F5-57C140069FC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242713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4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png"/><Relationship Id="rId4" Type="http://schemas.microsoft.com/office/2007/relationships/hdphoto" Target="../media/hdphoto5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6.wdp"/><Relationship Id="rId4" Type="http://schemas.openxmlformats.org/officeDocument/2006/relationships/image" Target="../media/image6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Microsoft_Office_Word-dokument1.docx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2952328"/>
          </a:xfrm>
        </p:spPr>
        <p:txBody>
          <a:bodyPr>
            <a:normAutofit fontScale="90000"/>
          </a:bodyPr>
          <a:lstStyle/>
          <a:p>
            <a:r>
              <a:rPr lang="da-DK" sz="4900" dirty="0" smtClean="0"/>
              <a:t/>
            </a:r>
            <a:br>
              <a:rPr lang="da-DK" sz="4900" dirty="0" smtClean="0"/>
            </a:br>
            <a:r>
              <a:rPr lang="da-DK" sz="4900" dirty="0" smtClean="0"/>
              <a:t>Sårsmerter</a:t>
            </a:r>
            <a:br>
              <a:rPr lang="da-DK" sz="4900" dirty="0" smtClean="0"/>
            </a:br>
            <a:r>
              <a:rPr lang="da-DK" sz="4900" dirty="0" smtClean="0"/>
              <a:t>smertesygepleje og -behandling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sz="3100" dirty="0" smtClean="0"/>
              <a:t>Sår i </a:t>
            </a:r>
            <a:r>
              <a:rPr lang="da-DK" sz="3100" dirty="0" err="1" smtClean="0"/>
              <a:t>Syd’s</a:t>
            </a:r>
            <a:r>
              <a:rPr lang="da-DK" sz="3100" dirty="0" smtClean="0"/>
              <a:t>  Temadag om sårbehandling  13.11.17 </a:t>
            </a:r>
            <a:br>
              <a:rPr lang="da-DK" sz="3100" dirty="0" smtClean="0"/>
            </a:br>
            <a:r>
              <a:rPr lang="da-DK" sz="3100" dirty="0" smtClean="0"/>
              <a:t>13.11.17</a:t>
            </a: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67544" y="4869160"/>
            <a:ext cx="8352928" cy="1368152"/>
          </a:xfrm>
        </p:spPr>
        <p:txBody>
          <a:bodyPr>
            <a:normAutofit fontScale="92500" lnSpcReduction="20000"/>
          </a:bodyPr>
          <a:lstStyle/>
          <a:p>
            <a:r>
              <a:rPr lang="da-DK" sz="2400" b="1" i="1" dirty="0" smtClean="0">
                <a:solidFill>
                  <a:schemeClr val="tx1"/>
                </a:solidFill>
              </a:rPr>
              <a:t>Winnie Schmelling</a:t>
            </a:r>
          </a:p>
          <a:p>
            <a:r>
              <a:rPr lang="da-DK" sz="2400" b="1" i="1" dirty="0" smtClean="0">
                <a:solidFill>
                  <a:schemeClr val="tx1"/>
                </a:solidFill>
              </a:rPr>
              <a:t>Master i Smertevidenskab og Tværfaglig Smertebehandling</a:t>
            </a:r>
          </a:p>
          <a:p>
            <a:r>
              <a:rPr lang="da-DK" sz="2400" b="1" i="1" dirty="0" smtClean="0">
                <a:solidFill>
                  <a:schemeClr val="tx1"/>
                </a:solidFill>
              </a:rPr>
              <a:t>Klinisk sygeplejespecialist</a:t>
            </a:r>
          </a:p>
          <a:p>
            <a:r>
              <a:rPr lang="da-DK" sz="2400" b="1" i="1" dirty="0" smtClean="0">
                <a:solidFill>
                  <a:schemeClr val="tx1"/>
                </a:solidFill>
              </a:rPr>
              <a:t>Ortopædkirurgisk afd. M</a:t>
            </a:r>
          </a:p>
          <a:p>
            <a:endParaRPr lang="da-DK" sz="2400" i="1" dirty="0" smtClean="0">
              <a:solidFill>
                <a:schemeClr val="tx1"/>
              </a:solidFill>
            </a:endParaRPr>
          </a:p>
          <a:p>
            <a:endParaRPr lang="da-DK" sz="2400" i="1" dirty="0" smtClean="0">
              <a:solidFill>
                <a:schemeClr val="tx1"/>
              </a:solidFill>
            </a:endParaRPr>
          </a:p>
          <a:p>
            <a:endParaRPr lang="da-DK" sz="2400" i="1" dirty="0">
              <a:solidFill>
                <a:schemeClr val="tx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5138" y="2708920"/>
            <a:ext cx="3133725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5987" y="6309320"/>
            <a:ext cx="2232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6555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 marL="4572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a-DK" sz="1800" dirty="0" err="1"/>
              <a:t>Nociceptorer</a:t>
            </a:r>
            <a:r>
              <a:rPr lang="da-DK" sz="1800" dirty="0"/>
              <a:t> er frie nerveender, som er følsomme for </a:t>
            </a:r>
            <a:endParaRPr lang="da-DK" sz="1800" dirty="0" smtClean="0"/>
          </a:p>
          <a:p>
            <a:pPr marL="4572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a-DK" sz="1800" dirty="0" smtClean="0"/>
              <a:t>vævsskadelige påvirkninger som </a:t>
            </a:r>
          </a:p>
          <a:p>
            <a:pPr marL="274320" eaLnBrk="1" fontAlgn="auto" hangingPunct="1">
              <a:spcAft>
                <a:spcPts val="0"/>
              </a:spcAft>
              <a:defRPr/>
            </a:pPr>
            <a:r>
              <a:rPr lang="da-DK" sz="1800" b="1" dirty="0" smtClean="0"/>
              <a:t>Mekaniske</a:t>
            </a:r>
            <a:r>
              <a:rPr lang="da-DK" sz="1800" dirty="0"/>
              <a:t>: tryk, slag, stræk, udspiling, fraktur, kirurgi </a:t>
            </a:r>
            <a:r>
              <a:rPr lang="da-DK" sz="1800" dirty="0" err="1"/>
              <a:t>o.lign</a:t>
            </a:r>
            <a:r>
              <a:rPr lang="da-DK" sz="1800" dirty="0"/>
              <a:t>. </a:t>
            </a:r>
            <a:endParaRPr lang="da-DK" sz="1800" dirty="0" smtClean="0"/>
          </a:p>
          <a:p>
            <a:pPr marL="274320" eaLnBrk="1" fontAlgn="auto" hangingPunct="1">
              <a:spcAft>
                <a:spcPts val="0"/>
              </a:spcAft>
              <a:defRPr/>
            </a:pPr>
            <a:r>
              <a:rPr lang="da-DK" sz="1800" b="1" dirty="0"/>
              <a:t>Kemiske</a:t>
            </a:r>
            <a:r>
              <a:rPr lang="da-DK" sz="1800" dirty="0"/>
              <a:t>: </a:t>
            </a:r>
            <a:r>
              <a:rPr lang="da-DK" sz="1800" dirty="0" err="1"/>
              <a:t>algogene</a:t>
            </a:r>
            <a:r>
              <a:rPr lang="da-DK" sz="1800" dirty="0"/>
              <a:t> substanser, </a:t>
            </a:r>
            <a:r>
              <a:rPr lang="da-DK" sz="1800" dirty="0" err="1" smtClean="0"/>
              <a:t>ph-værdi</a:t>
            </a:r>
            <a:r>
              <a:rPr lang="da-DK" sz="1800" dirty="0" smtClean="0"/>
              <a:t>, </a:t>
            </a:r>
            <a:r>
              <a:rPr lang="da-DK" sz="1800" dirty="0" err="1" smtClean="0"/>
              <a:t>iskæmi</a:t>
            </a:r>
            <a:r>
              <a:rPr lang="da-DK" sz="1800" dirty="0"/>
              <a:t> </a:t>
            </a:r>
            <a:r>
              <a:rPr lang="da-DK" sz="1800" dirty="0" smtClean="0"/>
              <a:t> </a:t>
            </a:r>
            <a:r>
              <a:rPr lang="da-DK" sz="1800" dirty="0"/>
              <a:t>mm. </a:t>
            </a:r>
            <a:endParaRPr lang="da-DK" sz="1800" dirty="0" smtClean="0"/>
          </a:p>
          <a:p>
            <a:pPr marL="274320" eaLnBrk="1" fontAlgn="auto" hangingPunct="1">
              <a:spcAft>
                <a:spcPts val="0"/>
              </a:spcAft>
              <a:defRPr/>
            </a:pPr>
            <a:r>
              <a:rPr lang="da-DK" sz="1800" b="1" dirty="0" smtClean="0"/>
              <a:t>Termiske</a:t>
            </a:r>
            <a:r>
              <a:rPr lang="da-DK" sz="1800" dirty="0"/>
              <a:t>: </a:t>
            </a:r>
            <a:r>
              <a:rPr lang="da-DK" sz="1800" dirty="0" smtClean="0"/>
              <a:t>varme, kulde </a:t>
            </a:r>
            <a:endParaRPr lang="da-DK" sz="1800" dirty="0"/>
          </a:p>
          <a:p>
            <a:pPr marL="274320" eaLnBrk="1" fontAlgn="auto" hangingPunct="1">
              <a:spcAft>
                <a:spcPts val="0"/>
              </a:spcAft>
              <a:defRPr/>
            </a:pPr>
            <a:endParaRPr lang="da-DK" dirty="0" smtClean="0"/>
          </a:p>
          <a:p>
            <a:pPr marL="4572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sz="4000" dirty="0" smtClean="0"/>
              <a:t>Smertefysiologi:      </a:t>
            </a:r>
            <a:r>
              <a:rPr lang="da-DK" sz="4000" dirty="0" err="1" smtClean="0"/>
              <a:t>nociceptorer</a:t>
            </a:r>
            <a:endParaRPr lang="da-DK" sz="4000" dirty="0"/>
          </a:p>
        </p:txBody>
      </p:sp>
      <p:pic>
        <p:nvPicPr>
          <p:cNvPr id="33997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429000"/>
            <a:ext cx="3168650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3205922"/>
            <a:ext cx="4897239" cy="360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/>
          <p:cNvSpPr/>
          <p:nvPr/>
        </p:nvSpPr>
        <p:spPr>
          <a:xfrm>
            <a:off x="7524328" y="3284537"/>
            <a:ext cx="936252" cy="9104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>
              <a:solidFill>
                <a:prstClr val="white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3995936" y="4194969"/>
            <a:ext cx="574675" cy="5556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>
              <a:solidFill>
                <a:prstClr val="white"/>
              </a:solidFill>
            </a:endParaRPr>
          </a:p>
        </p:txBody>
      </p:sp>
      <p:sp>
        <p:nvSpPr>
          <p:cNvPr id="6" name="Bue 5"/>
          <p:cNvSpPr/>
          <p:nvPr/>
        </p:nvSpPr>
        <p:spPr>
          <a:xfrm rot="20560434">
            <a:off x="4313514" y="3328792"/>
            <a:ext cx="3437853" cy="1126009"/>
          </a:xfrm>
          <a:prstGeom prst="arc">
            <a:avLst>
              <a:gd name="adj1" fmla="val 11209108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55254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395536" y="351185"/>
            <a:ext cx="7772400" cy="917575"/>
          </a:xfrm>
        </p:spPr>
        <p:txBody>
          <a:bodyPr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eaLnBrk="1" hangingPunct="1"/>
            <a:r>
              <a:rPr lang="da-DK" altLang="da-DK" dirty="0" smtClean="0"/>
              <a:t>Inddeling af smerter</a:t>
            </a:r>
          </a:p>
        </p:txBody>
      </p:sp>
      <p:sp>
        <p:nvSpPr>
          <p:cNvPr id="10" name="Pladsholder til tekst 9"/>
          <p:cNvSpPr>
            <a:spLocks noGrp="1"/>
          </p:cNvSpPr>
          <p:nvPr>
            <p:ph type="body" idx="4294967295"/>
          </p:nvPr>
        </p:nvSpPr>
        <p:spPr>
          <a:xfrm>
            <a:off x="3131840" y="1430823"/>
            <a:ext cx="2655168" cy="639762"/>
          </a:xfrm>
        </p:spPr>
        <p:txBody>
          <a:bodyPr anchor="b">
            <a:noAutofit/>
          </a:bodyPr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a-DK" altLang="da-DK" sz="2800" b="1" dirty="0" smtClean="0">
                <a:latin typeface="+mj-lt"/>
              </a:rPr>
              <a:t>Efter alvorsgrad</a:t>
            </a:r>
          </a:p>
        </p:txBody>
      </p:sp>
      <p:sp>
        <p:nvSpPr>
          <p:cNvPr id="11" name="Pladsholder til indhold 10"/>
          <p:cNvSpPr>
            <a:spLocks noGrp="1"/>
          </p:cNvSpPr>
          <p:nvPr>
            <p:ph sz="half" idx="4294967295"/>
          </p:nvPr>
        </p:nvSpPr>
        <p:spPr>
          <a:xfrm>
            <a:off x="2915816" y="2132856"/>
            <a:ext cx="2978150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a-DK" altLang="da-DK" sz="2200" b="1" dirty="0" smtClean="0"/>
              <a:t>Maligne</a:t>
            </a:r>
          </a:p>
          <a:p>
            <a:pPr lvl="1" eaLnBrk="1" hangingPunct="1">
              <a:lnSpc>
                <a:spcPct val="90000"/>
              </a:lnSpc>
            </a:pPr>
            <a:r>
              <a:rPr lang="da-DK" altLang="da-DK" sz="2000" dirty="0" smtClean="0">
                <a:solidFill>
                  <a:schemeClr val="tx1"/>
                </a:solidFill>
              </a:rPr>
              <a:t>Cancer</a:t>
            </a:r>
          </a:p>
          <a:p>
            <a:pPr eaLnBrk="1" hangingPunct="1">
              <a:lnSpc>
                <a:spcPct val="90000"/>
              </a:lnSpc>
            </a:pPr>
            <a:endParaRPr lang="da-DK" altLang="da-DK" sz="2200" dirty="0" smtClean="0"/>
          </a:p>
          <a:p>
            <a:pPr eaLnBrk="1" hangingPunct="1">
              <a:lnSpc>
                <a:spcPct val="90000"/>
              </a:lnSpc>
            </a:pPr>
            <a:r>
              <a:rPr lang="da-DK" altLang="da-DK" sz="2200" b="1" dirty="0" smtClean="0"/>
              <a:t>Non-maligne</a:t>
            </a:r>
          </a:p>
          <a:p>
            <a:pPr lvl="1">
              <a:lnSpc>
                <a:spcPct val="90000"/>
              </a:lnSpc>
            </a:pPr>
            <a:r>
              <a:rPr lang="da-DK" altLang="da-DK" sz="2000" dirty="0">
                <a:solidFill>
                  <a:schemeClr val="tx1"/>
                </a:solidFill>
              </a:rPr>
              <a:t>Kroniske smerter </a:t>
            </a:r>
          </a:p>
          <a:p>
            <a:pPr lvl="1" eaLnBrk="1" hangingPunct="1">
              <a:lnSpc>
                <a:spcPct val="90000"/>
              </a:lnSpc>
            </a:pPr>
            <a:r>
              <a:rPr lang="da-DK" altLang="da-DK" sz="2000" dirty="0" smtClean="0">
                <a:solidFill>
                  <a:schemeClr val="tx1"/>
                </a:solidFill>
              </a:rPr>
              <a:t>Gigtsmerter </a:t>
            </a:r>
          </a:p>
          <a:p>
            <a:pPr lvl="1" eaLnBrk="1" hangingPunct="1">
              <a:lnSpc>
                <a:spcPct val="90000"/>
              </a:lnSpc>
            </a:pPr>
            <a:r>
              <a:rPr lang="da-DK" altLang="da-DK" sz="2000" dirty="0" smtClean="0">
                <a:solidFill>
                  <a:schemeClr val="tx1"/>
                </a:solidFill>
              </a:rPr>
              <a:t>Lænderygsmerter</a:t>
            </a:r>
          </a:p>
          <a:p>
            <a:pPr lvl="1" eaLnBrk="1" hangingPunct="1">
              <a:lnSpc>
                <a:spcPct val="90000"/>
              </a:lnSpc>
            </a:pPr>
            <a:r>
              <a:rPr lang="da-DK" altLang="da-DK" sz="2000" dirty="0" smtClean="0">
                <a:solidFill>
                  <a:schemeClr val="tx1"/>
                </a:solidFill>
              </a:rPr>
              <a:t>Gangsmerter  </a:t>
            </a:r>
          </a:p>
          <a:p>
            <a:pPr lvl="1" eaLnBrk="1" hangingPunct="1">
              <a:lnSpc>
                <a:spcPct val="90000"/>
              </a:lnSpc>
            </a:pPr>
            <a:r>
              <a:rPr lang="da-DK" altLang="da-DK" sz="2000" dirty="0" smtClean="0">
                <a:solidFill>
                  <a:schemeClr val="tx1"/>
                </a:solidFill>
              </a:rPr>
              <a:t>Fantomsmerter</a:t>
            </a:r>
          </a:p>
          <a:p>
            <a:pPr lvl="1" eaLnBrk="1" hangingPunct="1">
              <a:lnSpc>
                <a:spcPct val="90000"/>
              </a:lnSpc>
            </a:pPr>
            <a:r>
              <a:rPr lang="da-DK" altLang="da-DK" sz="2000" dirty="0" smtClean="0">
                <a:solidFill>
                  <a:schemeClr val="tx1"/>
                </a:solidFill>
              </a:rPr>
              <a:t>Sårsmerter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4294967295"/>
          </p:nvPr>
        </p:nvSpPr>
        <p:spPr>
          <a:xfrm>
            <a:off x="6196880" y="1196752"/>
            <a:ext cx="2911624" cy="914400"/>
          </a:xfrm>
        </p:spPr>
        <p:txBody>
          <a:bodyPr anchor="b">
            <a:normAutofit/>
          </a:bodyPr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a-DK" altLang="da-DK" sz="2800" b="1" dirty="0" smtClean="0">
                <a:latin typeface="+mj-lt"/>
              </a:rPr>
              <a:t>Mekanisme / type</a:t>
            </a:r>
          </a:p>
        </p:txBody>
      </p:sp>
      <p:sp>
        <p:nvSpPr>
          <p:cNvPr id="13" name="Pladsholder til indhold 12"/>
          <p:cNvSpPr>
            <a:spLocks noGrp="1"/>
          </p:cNvSpPr>
          <p:nvPr>
            <p:ph sz="quarter" idx="4294967295"/>
          </p:nvPr>
        </p:nvSpPr>
        <p:spPr>
          <a:xfrm>
            <a:off x="6228184" y="2132856"/>
            <a:ext cx="2674937" cy="3581400"/>
          </a:xfrm>
        </p:spPr>
        <p:txBody>
          <a:bodyPr>
            <a:normAutofit/>
          </a:bodyPr>
          <a:lstStyle/>
          <a:p>
            <a:pPr eaLnBrk="1" hangingPunct="1"/>
            <a:r>
              <a:rPr lang="da-DK" altLang="da-DK" sz="2000" b="1" dirty="0" err="1" smtClean="0"/>
              <a:t>Nociceptive</a:t>
            </a:r>
            <a:endParaRPr lang="da-DK" altLang="da-DK" sz="2000" b="1" dirty="0" smtClean="0"/>
          </a:p>
          <a:p>
            <a:pPr lvl="1" eaLnBrk="1" hangingPunct="1"/>
            <a:r>
              <a:rPr lang="da-DK" altLang="da-DK" sz="2000" dirty="0" smtClean="0">
                <a:solidFill>
                  <a:schemeClr val="tx1"/>
                </a:solidFill>
              </a:rPr>
              <a:t>Somatiske</a:t>
            </a:r>
          </a:p>
          <a:p>
            <a:pPr lvl="1" eaLnBrk="1" hangingPunct="1"/>
            <a:r>
              <a:rPr lang="da-DK" altLang="da-DK" sz="2000" dirty="0" err="1" smtClean="0">
                <a:solidFill>
                  <a:schemeClr val="tx1"/>
                </a:solidFill>
              </a:rPr>
              <a:t>Viscerale</a:t>
            </a:r>
            <a:endParaRPr lang="da-DK" altLang="da-DK" sz="2000" dirty="0" smtClean="0">
              <a:solidFill>
                <a:schemeClr val="tx1"/>
              </a:solidFill>
            </a:endParaRPr>
          </a:p>
          <a:p>
            <a:pPr eaLnBrk="1" hangingPunct="1"/>
            <a:endParaRPr lang="da-DK" altLang="da-DK" sz="2000" dirty="0" smtClean="0"/>
          </a:p>
          <a:p>
            <a:pPr eaLnBrk="1" hangingPunct="1"/>
            <a:r>
              <a:rPr lang="da-DK" altLang="da-DK" sz="2000" b="1" dirty="0" err="1" smtClean="0"/>
              <a:t>Neuropatiske</a:t>
            </a:r>
            <a:endParaRPr lang="da-DK" altLang="da-DK" sz="2000" b="1" dirty="0" smtClean="0"/>
          </a:p>
          <a:p>
            <a:pPr lvl="1" eaLnBrk="1" hangingPunct="1"/>
            <a:r>
              <a:rPr lang="da-DK" altLang="da-DK" sz="2000" dirty="0" smtClean="0">
                <a:solidFill>
                  <a:schemeClr val="tx1"/>
                </a:solidFill>
              </a:rPr>
              <a:t>Centrale</a:t>
            </a:r>
          </a:p>
          <a:p>
            <a:pPr lvl="1" eaLnBrk="1" hangingPunct="1"/>
            <a:r>
              <a:rPr lang="da-DK" altLang="da-DK" sz="2000" dirty="0" smtClean="0">
                <a:solidFill>
                  <a:schemeClr val="tx1"/>
                </a:solidFill>
              </a:rPr>
              <a:t>Perifere</a:t>
            </a:r>
          </a:p>
          <a:p>
            <a:pPr lvl="1" eaLnBrk="1" hangingPunct="1"/>
            <a:r>
              <a:rPr lang="da-DK" altLang="da-DK" sz="2000" dirty="0" smtClean="0">
                <a:solidFill>
                  <a:schemeClr val="tx1"/>
                </a:solidFill>
              </a:rPr>
              <a:t>Fantomsmerter </a:t>
            </a:r>
          </a:p>
          <a:p>
            <a:pPr lvl="1" eaLnBrk="1" hangingPunct="1"/>
            <a:endParaRPr lang="da-DK" altLang="da-DK" sz="2000" dirty="0" smtClean="0">
              <a:solidFill>
                <a:schemeClr val="tx1"/>
              </a:solidFill>
            </a:endParaRPr>
          </a:p>
        </p:txBody>
      </p:sp>
      <p:sp>
        <p:nvSpPr>
          <p:cNvPr id="294919" name="Rectangle 1031"/>
          <p:cNvSpPr>
            <a:spLocks noChangeArrowheads="1"/>
          </p:cNvSpPr>
          <p:nvPr/>
        </p:nvSpPr>
        <p:spPr bwMode="auto">
          <a:xfrm>
            <a:off x="35496" y="2132856"/>
            <a:ext cx="2376264" cy="425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</a:pPr>
            <a:r>
              <a:rPr lang="da-DK" altLang="da-DK" sz="2000" b="1" dirty="0"/>
              <a:t>Akutte </a:t>
            </a:r>
            <a:r>
              <a:rPr lang="da-DK" altLang="da-DK" sz="2000" b="1" dirty="0" smtClean="0"/>
              <a:t>smerter              </a:t>
            </a:r>
            <a:r>
              <a:rPr lang="da-DK" altLang="da-DK" sz="2000" dirty="0" smtClean="0"/>
              <a:t>&lt; </a:t>
            </a:r>
            <a:r>
              <a:rPr lang="da-DK" altLang="da-DK" sz="2000" dirty="0"/>
              <a:t>3/6 </a:t>
            </a:r>
            <a:r>
              <a:rPr lang="da-DK" altLang="da-DK" sz="2000" dirty="0" err="1" smtClean="0"/>
              <a:t>mdr</a:t>
            </a:r>
            <a:endParaRPr lang="da-DK" altLang="da-DK" sz="2000" dirty="0"/>
          </a:p>
          <a:p>
            <a:pPr marL="800100" lvl="1" indent="-34290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</a:pPr>
            <a:r>
              <a:rPr lang="da-DK" altLang="da-DK" sz="2000" dirty="0" smtClean="0"/>
              <a:t>Traumer</a:t>
            </a:r>
            <a:endParaRPr lang="da-DK" altLang="da-DK" sz="2000" dirty="0"/>
          </a:p>
          <a:p>
            <a:pPr marL="800100" lvl="1" indent="-34290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</a:pPr>
            <a:r>
              <a:rPr lang="da-DK" altLang="da-DK" sz="2000" dirty="0" smtClean="0"/>
              <a:t>Kirurgiske</a:t>
            </a:r>
            <a:endParaRPr lang="da-DK" altLang="da-DK" sz="2000" dirty="0"/>
          </a:p>
          <a:p>
            <a:pPr marL="800100" lvl="1" indent="-34290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</a:pPr>
            <a:r>
              <a:rPr lang="da-DK" altLang="da-DK" sz="2000" dirty="0" smtClean="0"/>
              <a:t>Tandpine</a:t>
            </a:r>
            <a:endParaRPr lang="da-DK" altLang="da-DK" sz="2000" dirty="0"/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</a:pPr>
            <a:endParaRPr lang="da-DK" altLang="da-DK" sz="2200" dirty="0"/>
          </a:p>
          <a:p>
            <a:pPr marL="342900" indent="-34290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</a:pPr>
            <a:r>
              <a:rPr lang="da-DK" altLang="da-DK" sz="2000" b="1" dirty="0" smtClean="0"/>
              <a:t>Kroniske smerter             </a:t>
            </a:r>
            <a:r>
              <a:rPr lang="da-DK" altLang="da-DK" dirty="0" smtClean="0"/>
              <a:t>&gt; </a:t>
            </a:r>
            <a:r>
              <a:rPr lang="da-DK" altLang="da-DK" dirty="0"/>
              <a:t>3/6 </a:t>
            </a:r>
            <a:r>
              <a:rPr lang="da-DK" altLang="da-DK" dirty="0" err="1" smtClean="0"/>
              <a:t>mdr</a:t>
            </a:r>
            <a:endParaRPr lang="da-DK" altLang="da-DK" dirty="0"/>
          </a:p>
          <a:p>
            <a:pPr marL="800100" lvl="1" indent="-34290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</a:pPr>
            <a:r>
              <a:rPr lang="da-DK" altLang="da-DK" sz="2000" dirty="0" smtClean="0"/>
              <a:t>maligne  </a:t>
            </a:r>
            <a:r>
              <a:rPr lang="da-DK" altLang="da-DK" dirty="0" smtClean="0"/>
              <a:t>(cancer)</a:t>
            </a:r>
          </a:p>
          <a:p>
            <a:pPr marL="800100" lvl="1" indent="-34290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</a:pPr>
            <a:r>
              <a:rPr lang="da-DK" altLang="da-DK" sz="2000" dirty="0" smtClean="0"/>
              <a:t>non-maligne</a:t>
            </a:r>
          </a:p>
        </p:txBody>
      </p:sp>
      <p:sp>
        <p:nvSpPr>
          <p:cNvPr id="3" name="Pladsholder til tekst 9"/>
          <p:cNvSpPr>
            <a:spLocks/>
          </p:cNvSpPr>
          <p:nvPr/>
        </p:nvSpPr>
        <p:spPr bwMode="auto">
          <a:xfrm>
            <a:off x="304800" y="1447800"/>
            <a:ext cx="2286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a-DK" altLang="da-DK" sz="2800" b="1" dirty="0" smtClean="0">
                <a:latin typeface="+mj-lt"/>
              </a:rPr>
              <a:t>Efter varighed</a:t>
            </a:r>
            <a:endParaRPr lang="da-DK" altLang="da-DK" sz="2800" b="1" dirty="0">
              <a:latin typeface="+mj-lt"/>
            </a:endParaRPr>
          </a:p>
        </p:txBody>
      </p:sp>
      <p:cxnSp>
        <p:nvCxnSpPr>
          <p:cNvPr id="5" name="Lige forbindelse 4"/>
          <p:cNvCxnSpPr/>
          <p:nvPr/>
        </p:nvCxnSpPr>
        <p:spPr>
          <a:xfrm>
            <a:off x="2771800" y="1628800"/>
            <a:ext cx="0" cy="482453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forbindelse 13"/>
          <p:cNvCxnSpPr/>
          <p:nvPr/>
        </p:nvCxnSpPr>
        <p:spPr>
          <a:xfrm>
            <a:off x="5940152" y="1567948"/>
            <a:ext cx="0" cy="482453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82954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49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39752" y="404664"/>
            <a:ext cx="2880320" cy="1066800"/>
          </a:xfrm>
        </p:spPr>
        <p:txBody>
          <a:bodyPr>
            <a:normAutofit/>
          </a:bodyPr>
          <a:lstStyle/>
          <a:p>
            <a:pPr algn="l"/>
            <a:r>
              <a:rPr lang="da-DK" sz="2400" dirty="0" smtClean="0">
                <a:latin typeface="Arial Rounded MT Bold" panose="020F0704030504030204" pitchFamily="34" charset="0"/>
                <a:cs typeface="Aharoni" panose="02010803020104030203" pitchFamily="2" charset="-79"/>
              </a:rPr>
              <a:t>Smertetyper  og  </a:t>
            </a:r>
            <a:r>
              <a:rPr lang="da-DK" sz="3600" b="1" dirty="0" smtClean="0">
                <a:latin typeface="Corbel" panose="020B0503020204020204" pitchFamily="34" charset="0"/>
                <a:cs typeface="Aharoni" panose="02010803020104030203" pitchFamily="2" charset="-79"/>
              </a:rPr>
              <a:t>                            </a:t>
            </a:r>
            <a:endParaRPr lang="da-DK" sz="3600" b="1" dirty="0">
              <a:latin typeface="Corbel" panose="020B0503020204020204" pitchFamily="34" charset="0"/>
              <a:cs typeface="Aharoni" panose="02010803020104030203" pitchFamily="2" charset="-79"/>
            </a:endParaRPr>
          </a:p>
        </p:txBody>
      </p:sp>
      <p:pic>
        <p:nvPicPr>
          <p:cNvPr id="7" name="Picture 4" descr="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39552" y="1297609"/>
            <a:ext cx="8424936" cy="5443759"/>
          </a:xfrm>
          <a:noFill/>
        </p:spPr>
      </p:pic>
    </p:spTree>
    <p:extLst>
      <p:ext uri="{BB962C8B-B14F-4D97-AF65-F5344CB8AC3E}">
        <p14:creationId xmlns:p14="http://schemas.microsoft.com/office/powerpoint/2010/main" xmlns="" val="65217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5496" y="1297609"/>
            <a:ext cx="8424936" cy="5443759"/>
          </a:xfr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4608512" cy="165618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da-DK" sz="3200" dirty="0" smtClean="0">
                <a:latin typeface="Arial Rounded MT Bold" panose="020F0704030504030204" pitchFamily="34" charset="0"/>
                <a:cs typeface="Aharoni" panose="02010803020104030203" pitchFamily="2" charset="-79"/>
              </a:rPr>
              <a:t>Behandlingen skal matche smertetypen </a:t>
            </a:r>
            <a:r>
              <a:rPr lang="da-DK" sz="4000" b="1" dirty="0" smtClean="0">
                <a:latin typeface="Corbel" panose="020B0503020204020204" pitchFamily="34" charset="0"/>
                <a:cs typeface="Aharoni" panose="02010803020104030203" pitchFamily="2" charset="-79"/>
              </a:rPr>
              <a:t>                           </a:t>
            </a:r>
            <a:endParaRPr lang="da-DK" sz="4000" b="1" dirty="0">
              <a:latin typeface="Corbel" panose="020B0503020204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Rektangel 2"/>
          <p:cNvSpPr/>
          <p:nvPr/>
        </p:nvSpPr>
        <p:spPr>
          <a:xfrm rot="1729389">
            <a:off x="5993982" y="2283194"/>
            <a:ext cx="2650976" cy="914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 err="1" smtClean="0">
                <a:solidFill>
                  <a:schemeClr val="bg1"/>
                </a:solidFill>
              </a:rPr>
              <a:t>Analgetika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da-DK" dirty="0" smtClean="0">
                <a:solidFill>
                  <a:schemeClr val="bg1"/>
                </a:solidFill>
              </a:rPr>
              <a:t>PCT / Morfin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 rot="1623434">
            <a:off x="5851155" y="4950759"/>
            <a:ext cx="2794992" cy="9144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 smtClean="0"/>
              <a:t>Sekundære </a:t>
            </a:r>
            <a:r>
              <a:rPr lang="da-DK" b="1" dirty="0" err="1" smtClean="0"/>
              <a:t>analgetika</a:t>
            </a:r>
            <a:endParaRPr lang="da-DK" b="1" dirty="0" smtClean="0"/>
          </a:p>
          <a:p>
            <a:pPr algn="ctr"/>
            <a:r>
              <a:rPr lang="da-DK" dirty="0" err="1" smtClean="0"/>
              <a:t>Antidepressiva</a:t>
            </a:r>
            <a:r>
              <a:rPr lang="da-DK" dirty="0" smtClean="0"/>
              <a:t>/</a:t>
            </a:r>
            <a:r>
              <a:rPr lang="da-DK" dirty="0" err="1" smtClean="0"/>
              <a:t>Gabapentin</a:t>
            </a:r>
            <a:r>
              <a:rPr lang="da-DK" dirty="0" smtClean="0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63023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a-DK" altLang="da-DK" sz="4000" dirty="0" err="1"/>
              <a:t>N</a:t>
            </a:r>
            <a:r>
              <a:rPr lang="da-DK" altLang="da-DK" sz="4000" dirty="0" err="1" smtClean="0"/>
              <a:t>ociceptive</a:t>
            </a:r>
            <a:r>
              <a:rPr lang="da-DK" altLang="da-DK" sz="4000" dirty="0" smtClean="0"/>
              <a:t> smerter:</a:t>
            </a:r>
            <a:endParaRPr lang="da-DK" altLang="da-DK" sz="3200" dirty="0"/>
          </a:p>
        </p:txBody>
      </p:sp>
      <p:graphicFrame>
        <p:nvGraphicFramePr>
          <p:cNvPr id="10242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897433072"/>
              </p:ext>
            </p:extLst>
          </p:nvPr>
        </p:nvGraphicFramePr>
        <p:xfrm>
          <a:off x="395536" y="2667000"/>
          <a:ext cx="3022232" cy="2994248"/>
        </p:xfrm>
        <a:graphic>
          <a:graphicData uri="http://schemas.openxmlformats.org/presentationml/2006/ole">
            <p:oleObj spid="_x0000_s5145" name="Multimedieklip" r:id="rId4" imgW="3500673" imgH="3468986" progId="">
              <p:embed/>
            </p:oleObj>
          </a:graphicData>
        </a:graphic>
      </p:graphicFrame>
      <p:sp>
        <p:nvSpPr>
          <p:cNvPr id="1024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851920" y="1700808"/>
            <a:ext cx="5184576" cy="42484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endParaRPr lang="da-DK" altLang="da-DK" sz="2800" b="1" dirty="0" smtClean="0"/>
          </a:p>
          <a:p>
            <a:pPr>
              <a:buFont typeface="Wingdings" pitchFamily="2" charset="2"/>
              <a:buNone/>
            </a:pPr>
            <a:r>
              <a:rPr lang="da-DK" altLang="da-DK" sz="2400" b="1" dirty="0" smtClean="0"/>
              <a:t>Beskrives af patienten som</a:t>
            </a:r>
            <a:r>
              <a:rPr lang="da-DK" altLang="da-DK" sz="2400" dirty="0" smtClean="0"/>
              <a:t>:</a:t>
            </a:r>
          </a:p>
          <a:p>
            <a:pPr lvl="1"/>
            <a:r>
              <a:rPr lang="da-DK" altLang="da-DK" sz="2400" dirty="0" smtClean="0"/>
              <a:t>Skarpe, skærende, gnavende</a:t>
            </a:r>
          </a:p>
          <a:p>
            <a:pPr lvl="1"/>
            <a:r>
              <a:rPr lang="da-DK" altLang="da-DK" sz="2400" dirty="0" smtClean="0"/>
              <a:t>Dybe, dumpe </a:t>
            </a:r>
          </a:p>
          <a:p>
            <a:pPr lvl="1"/>
            <a:r>
              <a:rPr lang="da-DK" altLang="da-DK" sz="2400" dirty="0" smtClean="0"/>
              <a:t>Borende, murrende, trykkende, </a:t>
            </a:r>
          </a:p>
          <a:p>
            <a:pPr lvl="1"/>
            <a:r>
              <a:rPr lang="da-DK" altLang="da-DK" sz="2400" dirty="0" smtClean="0"/>
              <a:t>Dunkende, bankende, pulserende</a:t>
            </a:r>
          </a:p>
          <a:p>
            <a:pPr lvl="1"/>
            <a:r>
              <a:rPr lang="da-DK" altLang="da-DK" sz="2400" dirty="0" smtClean="0"/>
              <a:t>Krampeagtige, pressende</a:t>
            </a:r>
          </a:p>
          <a:p>
            <a:pPr lvl="1"/>
            <a:r>
              <a:rPr lang="da-DK" altLang="da-DK" sz="2400" dirty="0" smtClean="0"/>
              <a:t>Tandpineagtige, knivagtige</a:t>
            </a:r>
          </a:p>
          <a:p>
            <a:pPr lvl="1"/>
            <a:r>
              <a:rPr lang="da-DK" altLang="da-DK" sz="2400" dirty="0" smtClean="0"/>
              <a:t>Ømfindtlighed  </a:t>
            </a:r>
          </a:p>
          <a:p>
            <a:pPr lvl="1">
              <a:buFont typeface="Wingdings" pitchFamily="2" charset="2"/>
              <a:buNone/>
            </a:pPr>
            <a:endParaRPr lang="da-DK" altLang="da-DK" dirty="0" smtClean="0"/>
          </a:p>
        </p:txBody>
      </p:sp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-180528" y="908720"/>
            <a:ext cx="6173621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da-DK" altLang="da-DK" sz="2400" dirty="0"/>
              <a:t>Skyldes vævsskade og inflammation 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da-DK" altLang="da-DK" sz="2400" dirty="0"/>
              <a:t>Skarpt afgrænset lokalisering</a:t>
            </a:r>
          </a:p>
        </p:txBody>
      </p:sp>
      <p:sp>
        <p:nvSpPr>
          <p:cNvPr id="2" name="Tekstboks 1"/>
          <p:cNvSpPr txBox="1"/>
          <p:nvPr/>
        </p:nvSpPr>
        <p:spPr>
          <a:xfrm>
            <a:off x="319661" y="5949280"/>
            <a:ext cx="4347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600" b="1" dirty="0" smtClean="0"/>
              <a:t>VÆVSSKADESMERTER</a:t>
            </a:r>
            <a:endParaRPr lang="da-DK" sz="3600" b="1" dirty="0"/>
          </a:p>
        </p:txBody>
      </p:sp>
    </p:spTree>
    <p:extLst>
      <p:ext uri="{BB962C8B-B14F-4D97-AF65-F5344CB8AC3E}">
        <p14:creationId xmlns:p14="http://schemas.microsoft.com/office/powerpoint/2010/main" xmlns="" val="15226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11760" y="404664"/>
            <a:ext cx="2664296" cy="864096"/>
          </a:xfrm>
        </p:spPr>
        <p:txBody>
          <a:bodyPr>
            <a:normAutofit/>
          </a:bodyPr>
          <a:lstStyle/>
          <a:p>
            <a:pPr algn="l"/>
            <a:r>
              <a:rPr lang="da-DK" sz="2400" dirty="0" smtClean="0">
                <a:solidFill>
                  <a:schemeClr val="tx1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Smertetyper  og  </a:t>
            </a:r>
            <a:r>
              <a:rPr lang="da-DK" sz="3600" b="1" dirty="0" smtClean="0">
                <a:solidFill>
                  <a:schemeClr val="tx1"/>
                </a:solidFill>
                <a:latin typeface="Corbel" panose="020B0503020204020204" pitchFamily="34" charset="0"/>
                <a:cs typeface="Aharoni" panose="02010803020104030203" pitchFamily="2" charset="-79"/>
              </a:rPr>
              <a:t>                            </a:t>
            </a:r>
            <a:endParaRPr lang="da-DK" sz="3600" b="1" dirty="0">
              <a:solidFill>
                <a:schemeClr val="tx1"/>
              </a:solidFill>
              <a:latin typeface="Corbel" panose="020B0503020204020204" pitchFamily="34" charset="0"/>
              <a:cs typeface="Aharoni" panose="02010803020104030203" pitchFamily="2" charset="-79"/>
            </a:endParaRPr>
          </a:p>
        </p:txBody>
      </p:sp>
      <p:pic>
        <p:nvPicPr>
          <p:cNvPr id="7" name="Picture 4" descr="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39552" y="1297609"/>
            <a:ext cx="8424936" cy="5443759"/>
          </a:xfrm>
          <a:noFill/>
        </p:spPr>
      </p:pic>
      <p:sp>
        <p:nvSpPr>
          <p:cNvPr id="4" name="Afrundet rektangel 3"/>
          <p:cNvSpPr/>
          <p:nvPr/>
        </p:nvSpPr>
        <p:spPr>
          <a:xfrm>
            <a:off x="396347" y="4005064"/>
            <a:ext cx="7128792" cy="266429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2644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2" descr="C:\Users\Palace Office\Pictures\brændenæl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-3246"/>
            <a:ext cx="2578117" cy="478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47664" y="260648"/>
            <a:ext cx="5544616" cy="1205756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a-DK" sz="4000" dirty="0" err="1" smtClean="0"/>
              <a:t>Neurogene</a:t>
            </a:r>
            <a:r>
              <a:rPr lang="da-DK" sz="4000" dirty="0" smtClean="0"/>
              <a:t>/</a:t>
            </a:r>
            <a:r>
              <a:rPr lang="da-DK" sz="4000" dirty="0" err="1" smtClean="0"/>
              <a:t>neuropatiske</a:t>
            </a:r>
            <a:r>
              <a:rPr lang="da-DK" sz="4000" dirty="0" smtClean="0"/>
              <a:t> smerter</a:t>
            </a:r>
            <a:br>
              <a:rPr lang="da-DK" sz="4000" dirty="0" smtClean="0"/>
            </a:br>
            <a:r>
              <a:rPr lang="da-DK" sz="2800" b="1" dirty="0" smtClean="0"/>
              <a:t>NERVESKADE-SMERTER</a:t>
            </a:r>
            <a:endParaRPr lang="da-DK" sz="4000" b="1" dirty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07503" y="2314575"/>
            <a:ext cx="8722171" cy="454342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da-DK" altLang="da-DK" sz="2400" b="1" dirty="0" smtClean="0"/>
              <a:t>Beskrives af patienten som:</a:t>
            </a:r>
          </a:p>
          <a:p>
            <a:pPr>
              <a:lnSpc>
                <a:spcPct val="90000"/>
              </a:lnSpc>
            </a:pPr>
            <a:r>
              <a:rPr lang="da-DK" altLang="da-DK" sz="2400" dirty="0" smtClean="0"/>
              <a:t>Snurrer, stikker, prikker, brænder, svier,                                 strammer, presser, knuger, jag der jager                                                               det </a:t>
            </a:r>
            <a:r>
              <a:rPr lang="da-DK" altLang="da-DK" sz="2400" dirty="0"/>
              <a:t>fryser, </a:t>
            </a:r>
            <a:r>
              <a:rPr lang="da-DK" altLang="da-DK" sz="2400" dirty="0" smtClean="0"/>
              <a:t>isner </a:t>
            </a:r>
            <a:endParaRPr lang="da-DK" altLang="da-DK" sz="2400" dirty="0"/>
          </a:p>
          <a:p>
            <a:pPr marL="0" indent="0">
              <a:lnSpc>
                <a:spcPct val="90000"/>
              </a:lnSpc>
              <a:buNone/>
            </a:pPr>
            <a:r>
              <a:rPr lang="da-DK" altLang="da-DK" sz="2400" dirty="0" smtClean="0"/>
              <a:t>                                                                                                                                       </a:t>
            </a:r>
          </a:p>
          <a:p>
            <a:pPr>
              <a:lnSpc>
                <a:spcPct val="90000"/>
              </a:lnSpc>
            </a:pPr>
            <a:r>
              <a:rPr lang="da-DK" altLang="da-DK" sz="2400" dirty="0" smtClean="0"/>
              <a:t>”elektrisk stød”,  ”død arm”</a:t>
            </a:r>
          </a:p>
          <a:p>
            <a:pPr>
              <a:lnSpc>
                <a:spcPct val="90000"/>
              </a:lnSpc>
            </a:pPr>
            <a:endParaRPr lang="da-DK" altLang="da-DK" sz="2400" dirty="0" smtClean="0"/>
          </a:p>
          <a:p>
            <a:pPr>
              <a:lnSpc>
                <a:spcPct val="90000"/>
              </a:lnSpc>
            </a:pPr>
            <a:r>
              <a:rPr lang="da-DK" altLang="da-DK" sz="2400" dirty="0" smtClean="0"/>
              <a:t>Som ”over-følsomhed” :</a:t>
            </a:r>
          </a:p>
          <a:p>
            <a:pPr lvl="1">
              <a:lnSpc>
                <a:spcPct val="90000"/>
              </a:lnSpc>
            </a:pPr>
            <a:r>
              <a:rPr lang="da-DK" altLang="da-DK" sz="2400" dirty="0" smtClean="0"/>
              <a:t>berøring kan gøre ondt</a:t>
            </a:r>
          </a:p>
          <a:p>
            <a:pPr lvl="1">
              <a:lnSpc>
                <a:spcPct val="90000"/>
              </a:lnSpc>
            </a:pPr>
            <a:r>
              <a:rPr lang="da-DK" altLang="da-DK" sz="2400" dirty="0"/>
              <a:t>s</a:t>
            </a:r>
            <a:r>
              <a:rPr lang="da-DK" altLang="da-DK" sz="2400" dirty="0" smtClean="0"/>
              <a:t>tuetemperaturen efter bandagefjernelse kan gøre ondt</a:t>
            </a:r>
          </a:p>
          <a:p>
            <a:pPr>
              <a:lnSpc>
                <a:spcPct val="90000"/>
              </a:lnSpc>
            </a:pPr>
            <a:endParaRPr lang="da-DK" altLang="da-DK" sz="2400" dirty="0" smtClean="0"/>
          </a:p>
          <a:p>
            <a:pPr>
              <a:lnSpc>
                <a:spcPct val="90000"/>
              </a:lnSpc>
            </a:pPr>
            <a:r>
              <a:rPr lang="da-DK" altLang="da-DK" sz="2400" dirty="0" smtClean="0"/>
              <a:t>Det er som om……malende dramatisk beskrivelse</a:t>
            </a:r>
            <a:endParaRPr lang="da-DK" altLang="da-DK" sz="2800" dirty="0" smtClean="0"/>
          </a:p>
        </p:txBody>
      </p:sp>
      <p:pic>
        <p:nvPicPr>
          <p:cNvPr id="57348" name="Picture 4" descr="j043159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79512" y="11906"/>
            <a:ext cx="1420813" cy="2060575"/>
          </a:xfrm>
        </p:spPr>
      </p:pic>
    </p:spTree>
    <p:extLst>
      <p:ext uri="{BB962C8B-B14F-4D97-AF65-F5344CB8AC3E}">
        <p14:creationId xmlns:p14="http://schemas.microsoft.com/office/powerpoint/2010/main" xmlns="" val="107646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338" y="57150"/>
            <a:ext cx="8701087" cy="104775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sz="4000" dirty="0" smtClean="0"/>
              <a:t>Hvordan nerveskaden viser sig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552" y="1196752"/>
            <a:ext cx="8352928" cy="2981325"/>
          </a:xfrm>
        </p:spPr>
        <p:txBody>
          <a:bodyPr>
            <a:normAutofit/>
          </a:bodyPr>
          <a:lstStyle/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endParaRPr lang="da-DK" altLang="da-DK" b="1" dirty="0" smtClean="0"/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da-DK" sz="2800" dirty="0" smtClean="0"/>
              <a:t>En </a:t>
            </a:r>
            <a:r>
              <a:rPr lang="da-DK" sz="2800" dirty="0"/>
              <a:t>b</a:t>
            </a:r>
            <a:r>
              <a:rPr lang="da-DK" sz="2800" dirty="0" smtClean="0"/>
              <a:t>eskadiget </a:t>
            </a:r>
            <a:r>
              <a:rPr lang="da-DK" sz="2800" dirty="0" err="1" smtClean="0"/>
              <a:t>nociceptor</a:t>
            </a:r>
            <a:r>
              <a:rPr lang="da-DK" sz="2800" dirty="0" smtClean="0"/>
              <a:t>  (smertenerve)                                    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da-DK" sz="2800" dirty="0" smtClean="0"/>
              <a:t>fungerer ikke normalt: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18" charset="2"/>
              <a:buNone/>
              <a:defRPr/>
            </a:pPr>
            <a:endParaRPr lang="da-DK" sz="20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da-DK" sz="2000" dirty="0" smtClean="0"/>
              <a:t>Kliniske tegn: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da-DK" sz="2000" dirty="0" smtClean="0"/>
              <a:t>Ændret smertetærskel</a:t>
            </a:r>
            <a:r>
              <a:rPr lang="da-DK" altLang="da-DK" sz="2400" b="1" dirty="0" smtClean="0"/>
              <a:t> </a:t>
            </a:r>
            <a:r>
              <a:rPr lang="da-DK" altLang="da-DK" sz="2000" dirty="0" smtClean="0"/>
              <a:t>og </a:t>
            </a:r>
            <a:r>
              <a:rPr lang="da-DK" sz="2000" dirty="0" smtClean="0"/>
              <a:t>ændret følesans i det smertefulde område: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da-DK" sz="2800" dirty="0" smtClean="0"/>
          </a:p>
          <a:p>
            <a:pPr marL="708660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da-DK" sz="2500" dirty="0" smtClean="0"/>
          </a:p>
        </p:txBody>
      </p:sp>
      <p:sp>
        <p:nvSpPr>
          <p:cNvPr id="357380" name="Text Box 4"/>
          <p:cNvSpPr txBox="1">
            <a:spLocks noChangeArrowheads="1"/>
          </p:cNvSpPr>
          <p:nvPr/>
        </p:nvSpPr>
        <p:spPr bwMode="auto">
          <a:xfrm>
            <a:off x="395536" y="5408472"/>
            <a:ext cx="16144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altLang="da-DK" dirty="0" smtClean="0">
                <a:latin typeface="Tw Cen MT" pitchFamily="34" charset="0"/>
                <a:cs typeface="Arial" pitchFamily="34" charset="0"/>
              </a:rPr>
              <a:t>An-</a:t>
            </a:r>
            <a:r>
              <a:rPr lang="da-DK" altLang="da-DK" dirty="0" err="1" smtClean="0">
                <a:latin typeface="Tw Cen MT" pitchFamily="34" charset="0"/>
                <a:cs typeface="Arial" pitchFamily="34" charset="0"/>
              </a:rPr>
              <a:t>algesi</a:t>
            </a:r>
            <a:endParaRPr lang="da-DK" altLang="da-DK" dirty="0" smtClean="0">
              <a:latin typeface="Tw Cen MT" pitchFamily="34" charset="0"/>
              <a:cs typeface="Arial" pitchFamily="34" charset="0"/>
            </a:endParaRPr>
          </a:p>
          <a:p>
            <a:pPr eaLnBrk="1" hangingPunct="1"/>
            <a:r>
              <a:rPr lang="da-DK" altLang="da-DK" dirty="0" smtClean="0">
                <a:latin typeface="Tw Cen MT" pitchFamily="34" charset="0"/>
                <a:cs typeface="Arial" pitchFamily="34" charset="0"/>
              </a:rPr>
              <a:t>Ingen smerte</a:t>
            </a:r>
            <a:endParaRPr lang="da-DK" altLang="da-DK" dirty="0">
              <a:latin typeface="Tw Cen MT" pitchFamily="34" charset="0"/>
              <a:cs typeface="Arial" pitchFamily="34" charset="0"/>
            </a:endParaRPr>
          </a:p>
          <a:p>
            <a:pPr eaLnBrk="1" hangingPunct="1"/>
            <a:r>
              <a:rPr lang="da-DK" altLang="da-DK" dirty="0" smtClean="0">
                <a:latin typeface="Tw Cen MT" pitchFamily="34" charset="0"/>
                <a:cs typeface="Arial" pitchFamily="34" charset="0"/>
              </a:rPr>
              <a:t>Ingen følesans</a:t>
            </a:r>
          </a:p>
          <a:p>
            <a:pPr eaLnBrk="1" hangingPunct="1"/>
            <a:endParaRPr lang="da-DK" altLang="da-DK" dirty="0">
              <a:latin typeface="Tw Cen MT" pitchFamily="34" charset="0"/>
              <a:cs typeface="Arial" pitchFamily="34" charset="0"/>
            </a:endParaRPr>
          </a:p>
        </p:txBody>
      </p:sp>
      <p:sp>
        <p:nvSpPr>
          <p:cNvPr id="357381" name="Text Box 5"/>
          <p:cNvSpPr txBox="1">
            <a:spLocks noChangeArrowheads="1"/>
          </p:cNvSpPr>
          <p:nvPr/>
        </p:nvSpPr>
        <p:spPr bwMode="auto">
          <a:xfrm>
            <a:off x="7236296" y="5373688"/>
            <a:ext cx="14700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da-DK" altLang="da-DK" dirty="0" smtClean="0">
                <a:latin typeface="Tw Cen MT" pitchFamily="34" charset="0"/>
                <a:cs typeface="Arial" pitchFamily="34" charset="0"/>
              </a:rPr>
              <a:t>Over-følsomhed:</a:t>
            </a:r>
            <a:endParaRPr lang="da-DK" altLang="da-DK" dirty="0">
              <a:latin typeface="Tw Cen MT" pitchFamily="34" charset="0"/>
              <a:cs typeface="Arial" pitchFamily="34" charset="0"/>
            </a:endParaRPr>
          </a:p>
          <a:p>
            <a:pPr algn="r" eaLnBrk="1" hangingPunct="1"/>
            <a:r>
              <a:rPr lang="da-DK" altLang="da-DK" dirty="0" err="1" smtClean="0">
                <a:latin typeface="Tw Cen MT" pitchFamily="34" charset="0"/>
                <a:cs typeface="Arial" pitchFamily="34" charset="0"/>
              </a:rPr>
              <a:t>Allodyni</a:t>
            </a:r>
            <a:r>
              <a:rPr lang="da-DK" altLang="da-DK" dirty="0" smtClean="0">
                <a:latin typeface="Tw Cen MT" pitchFamily="34" charset="0"/>
                <a:cs typeface="Arial" pitchFamily="34" charset="0"/>
              </a:rPr>
              <a:t> </a:t>
            </a:r>
            <a:r>
              <a:rPr lang="da-DK" altLang="da-DK" dirty="0" err="1" smtClean="0">
                <a:latin typeface="Tw Cen MT" pitchFamily="34" charset="0"/>
                <a:cs typeface="Arial" pitchFamily="34" charset="0"/>
              </a:rPr>
              <a:t>Hyper-algesi</a:t>
            </a:r>
            <a:endParaRPr lang="da-DK" altLang="da-DK" dirty="0" smtClean="0">
              <a:latin typeface="Tw Cen MT" pitchFamily="34" charset="0"/>
              <a:cs typeface="Arial" pitchFamily="34" charset="0"/>
            </a:endParaRPr>
          </a:p>
        </p:txBody>
      </p:sp>
      <p:sp>
        <p:nvSpPr>
          <p:cNvPr id="10" name="Ligebenet trekant 9"/>
          <p:cNvSpPr/>
          <p:nvPr/>
        </p:nvSpPr>
        <p:spPr>
          <a:xfrm>
            <a:off x="3383694" y="5408472"/>
            <a:ext cx="2340434" cy="1222655"/>
          </a:xfrm>
          <a:prstGeom prst="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prstClr val="white"/>
                </a:solidFill>
              </a:rPr>
              <a:t>Normal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 smtClean="0">
                <a:solidFill>
                  <a:prstClr val="white"/>
                </a:solidFill>
              </a:rPr>
              <a:t>følesans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395536" y="4459288"/>
            <a:ext cx="8280920" cy="9144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53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79208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115888"/>
            <a:ext cx="8748464" cy="914400"/>
          </a:xfrm>
        </p:spPr>
        <p:txBody>
          <a:bodyPr anchorCtr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sz="4000" dirty="0" smtClean="0"/>
              <a:t>Eks. på an-</a:t>
            </a:r>
            <a:r>
              <a:rPr lang="da-DK" sz="4000" dirty="0" err="1" smtClean="0"/>
              <a:t>algesi</a:t>
            </a:r>
            <a:r>
              <a:rPr lang="da-DK" sz="4000" dirty="0" smtClean="0"/>
              <a:t> :  </a:t>
            </a:r>
            <a:br>
              <a:rPr lang="da-DK" sz="4000" dirty="0" smtClean="0"/>
            </a:br>
            <a:r>
              <a:rPr lang="da-DK" sz="4000" dirty="0" smtClean="0"/>
              <a:t>diabetisk sår og </a:t>
            </a:r>
            <a:r>
              <a:rPr lang="da-DK" sz="4000" dirty="0" err="1" smtClean="0"/>
              <a:t>polyneuropati</a:t>
            </a:r>
            <a:endParaRPr lang="da-DK" sz="4000" dirty="0" smtClean="0"/>
          </a:p>
        </p:txBody>
      </p:sp>
      <p:pic>
        <p:nvPicPr>
          <p:cNvPr id="358403" name="Picture 3" descr="IMG_0620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2249558" cy="1579049"/>
          </a:xfrm>
        </p:spPr>
      </p:pic>
      <p:sp>
        <p:nvSpPr>
          <p:cNvPr id="358404" name="Tekstboks 3"/>
          <p:cNvSpPr txBox="1">
            <a:spLocks noChangeArrowheads="1"/>
          </p:cNvSpPr>
          <p:nvPr/>
        </p:nvSpPr>
        <p:spPr bwMode="auto">
          <a:xfrm>
            <a:off x="173074" y="2060848"/>
            <a:ext cx="88422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altLang="da-DK" sz="3200" dirty="0">
                <a:latin typeface="Franklin Gothic Medium" pitchFamily="34" charset="0"/>
                <a:cs typeface="Arial" pitchFamily="34" charset="0"/>
              </a:rPr>
              <a:t>”Det er som at gå på et par </a:t>
            </a:r>
            <a:r>
              <a:rPr lang="da-DK" altLang="da-DK" sz="3200" dirty="0" smtClean="0">
                <a:latin typeface="Franklin Gothic Medium" pitchFamily="34" charset="0"/>
                <a:cs typeface="Arial" pitchFamily="34" charset="0"/>
              </a:rPr>
              <a:t>spegepølser – på vat”</a:t>
            </a:r>
            <a:endParaRPr lang="da-DK" altLang="da-DK" sz="3200" dirty="0">
              <a:latin typeface="Franklin Gothic Medium" pitchFamily="34" charset="0"/>
              <a:cs typeface="Arial" pitchFamily="34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13142"/>
            <a:ext cx="8418513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917704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115888"/>
            <a:ext cx="8748464" cy="914400"/>
          </a:xfrm>
        </p:spPr>
        <p:txBody>
          <a:bodyPr anchorCtr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sz="4000" dirty="0" smtClean="0"/>
              <a:t>Eks. på </a:t>
            </a:r>
            <a:r>
              <a:rPr lang="da-DK" sz="4000" dirty="0" err="1" smtClean="0"/>
              <a:t>hyper-algesi</a:t>
            </a:r>
            <a:r>
              <a:rPr lang="da-DK" sz="4000" dirty="0" smtClean="0"/>
              <a:t> :  </a:t>
            </a:r>
            <a:br>
              <a:rPr lang="da-DK" sz="4000" dirty="0" smtClean="0"/>
            </a:br>
            <a:r>
              <a:rPr lang="da-DK" sz="4000" dirty="0" smtClean="0"/>
              <a:t>diabetisk sår og </a:t>
            </a:r>
            <a:r>
              <a:rPr lang="da-DK" sz="4000" dirty="0" err="1" smtClean="0"/>
              <a:t>polyneuropati</a:t>
            </a:r>
            <a:endParaRPr lang="da-DK" sz="4000" dirty="0" smtClean="0"/>
          </a:p>
        </p:txBody>
      </p:sp>
      <p:pic>
        <p:nvPicPr>
          <p:cNvPr id="358403" name="Picture 3" descr="IMG_0620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6240" y="2780928"/>
            <a:ext cx="2249558" cy="1579049"/>
          </a:xfr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16832"/>
            <a:ext cx="58467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950" y="4565650"/>
            <a:ext cx="8418513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55981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Program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a-DK" dirty="0" smtClean="0"/>
              <a:t>Smertefysiologi / sårsmerter 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 smtClean="0"/>
              <a:t>Smerters indflydelse på sårheling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 smtClean="0"/>
              <a:t>Smertesygepleje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 smtClean="0"/>
              <a:t>Smertebehandling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 smtClean="0"/>
              <a:t>Spørgsmål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1206915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Autofit/>
          </a:bodyPr>
          <a:lstStyle/>
          <a:p>
            <a:pPr algn="l"/>
            <a:r>
              <a:rPr lang="da-DK" sz="2800" dirty="0"/>
              <a:t>Hyppigt forekommende </a:t>
            </a:r>
            <a:r>
              <a:rPr lang="da-DK" sz="2800" dirty="0" smtClean="0"/>
              <a:t>symptomer ved inflammation :</a:t>
            </a:r>
            <a:endParaRPr lang="da-DK" sz="2800" dirty="0"/>
          </a:p>
        </p:txBody>
      </p:sp>
      <p:sp>
        <p:nvSpPr>
          <p:cNvPr id="9" name="Pladsholder til indhold 8"/>
          <p:cNvSpPr>
            <a:spLocks noGrp="1"/>
          </p:cNvSpPr>
          <p:nvPr>
            <p:ph sz="quarter" idx="4294967295"/>
          </p:nvPr>
        </p:nvSpPr>
        <p:spPr>
          <a:xfrm>
            <a:off x="6716761" y="980728"/>
            <a:ext cx="2385591" cy="38146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sz="1800" b="1" dirty="0" err="1" smtClean="0"/>
              <a:t>Allodyni</a:t>
            </a:r>
            <a:r>
              <a:rPr lang="da-DK" sz="1800" b="1" dirty="0" smtClean="0"/>
              <a:t>:</a:t>
            </a:r>
            <a:endParaRPr lang="da-DK" sz="2000" dirty="0" smtClean="0"/>
          </a:p>
          <a:p>
            <a:r>
              <a:rPr lang="da-DK" sz="1800" dirty="0"/>
              <a:t>En </a:t>
            </a:r>
            <a:r>
              <a:rPr lang="da-DK" sz="1800" dirty="0" smtClean="0"/>
              <a:t>ikke-smertefuld </a:t>
            </a:r>
            <a:r>
              <a:rPr lang="da-DK" sz="1800" dirty="0"/>
              <a:t>stimulus </a:t>
            </a:r>
            <a:r>
              <a:rPr lang="da-DK" sz="1800" dirty="0" smtClean="0"/>
              <a:t>                   (som berøring) udløser </a:t>
            </a:r>
            <a:r>
              <a:rPr lang="da-DK" sz="1800" dirty="0"/>
              <a:t>smerte</a:t>
            </a:r>
          </a:p>
          <a:p>
            <a:pPr marL="0" indent="0">
              <a:buNone/>
            </a:pPr>
            <a:endParaRPr lang="da-DK" sz="1800" dirty="0" smtClean="0"/>
          </a:p>
          <a:p>
            <a:pPr marL="0" indent="0">
              <a:buNone/>
            </a:pPr>
            <a:r>
              <a:rPr lang="da-DK" sz="1800" b="1" dirty="0" err="1" smtClean="0"/>
              <a:t>Hyperalgesi</a:t>
            </a:r>
            <a:r>
              <a:rPr lang="da-DK" sz="1800" b="1" dirty="0" smtClean="0"/>
              <a:t>:</a:t>
            </a:r>
            <a:endParaRPr lang="da-DK" sz="1800" b="1" dirty="0"/>
          </a:p>
          <a:p>
            <a:r>
              <a:rPr lang="da-DK" sz="1800" dirty="0" smtClean="0"/>
              <a:t>En smertefuld stimulus                   (plaster, PVK etc.) opleves                     mere smertefuld                   end den burde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356" y="4588630"/>
            <a:ext cx="8418513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5437" y="978967"/>
            <a:ext cx="2560611" cy="1422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5" t="13867" r="35089" b="36154"/>
          <a:stretch/>
        </p:blipFill>
        <p:spPr>
          <a:xfrm>
            <a:off x="4051141" y="2924943"/>
            <a:ext cx="2321059" cy="1408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3106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>Beskadigede nerver </a:t>
            </a:r>
            <a:br>
              <a:rPr lang="da-DK" dirty="0" smtClean="0"/>
            </a:br>
            <a:r>
              <a:rPr lang="da-DK" dirty="0" smtClean="0"/>
              <a:t>sender forvrængede signaler</a:t>
            </a:r>
            <a:endParaRPr lang="da-DK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41" t="3339"/>
          <a:stretch/>
        </p:blipFill>
        <p:spPr bwMode="auto">
          <a:xfrm>
            <a:off x="4355976" y="2996952"/>
            <a:ext cx="4345852" cy="3582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435583" flipH="1">
            <a:off x="2278921" y="-229694"/>
            <a:ext cx="1425825" cy="5444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ladsholder til indhold 12"/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23" t="19409" r="16305"/>
          <a:stretch/>
        </p:blipFill>
        <p:spPr>
          <a:xfrm>
            <a:off x="755576" y="3861048"/>
            <a:ext cx="2797629" cy="2183057"/>
          </a:xfrm>
        </p:spPr>
      </p:pic>
    </p:spTree>
    <p:extLst>
      <p:ext uri="{BB962C8B-B14F-4D97-AF65-F5344CB8AC3E}">
        <p14:creationId xmlns:p14="http://schemas.microsoft.com/office/powerpoint/2010/main" xmlns="" val="254745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Årsager til sårsmerter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93846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a-DK" sz="4000" dirty="0" smtClean="0"/>
              <a:t>Årsager til sårsmerter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495460" y="1196752"/>
            <a:ext cx="4800600" cy="4343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a-DK" altLang="da-DK" sz="2400" dirty="0" smtClean="0">
                <a:effectLst/>
              </a:rPr>
              <a:t>Smertefuld intervention</a:t>
            </a:r>
          </a:p>
          <a:p>
            <a:pPr lvl="1"/>
            <a:r>
              <a:rPr lang="da-DK" altLang="da-DK" sz="2000" dirty="0" err="1" smtClean="0">
                <a:effectLst/>
              </a:rPr>
              <a:t>Debridering</a:t>
            </a:r>
            <a:r>
              <a:rPr lang="da-DK" altLang="da-DK" sz="2000" dirty="0" smtClean="0">
                <a:effectLst/>
              </a:rPr>
              <a:t> med saks og </a:t>
            </a:r>
            <a:r>
              <a:rPr lang="da-DK" altLang="da-DK" sz="2000" dirty="0" err="1" smtClean="0">
                <a:effectLst/>
              </a:rPr>
              <a:t>scalpel</a:t>
            </a:r>
            <a:endParaRPr lang="da-DK" altLang="da-DK" sz="2000" dirty="0" smtClean="0">
              <a:effectLst/>
            </a:endParaRPr>
          </a:p>
          <a:p>
            <a:endParaRPr lang="da-DK" altLang="da-DK" sz="2400" dirty="0" smtClean="0">
              <a:effectLst/>
            </a:endParaRPr>
          </a:p>
          <a:p>
            <a:r>
              <a:rPr lang="da-DK" altLang="da-DK" sz="2400" dirty="0" smtClean="0">
                <a:effectLst/>
              </a:rPr>
              <a:t>For tør bandage</a:t>
            </a:r>
          </a:p>
          <a:p>
            <a:r>
              <a:rPr lang="da-DK" altLang="da-DK" sz="2400" dirty="0" smtClean="0">
                <a:effectLst/>
              </a:rPr>
              <a:t>Forkert bandage</a:t>
            </a:r>
          </a:p>
          <a:p>
            <a:endParaRPr lang="da-DK" altLang="da-DK" sz="2400" dirty="0" smtClean="0">
              <a:effectLst/>
            </a:endParaRP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611188" y="6165850"/>
            <a:ext cx="7812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da-DK" altLang="da-DK" sz="1200">
                <a:latin typeface="Arial" charset="0"/>
              </a:rPr>
              <a:t>World Union of Wound Healing Sociaties, Principels of best practice: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da-DK" altLang="da-DK" sz="1200">
                <a:latin typeface="Arial" charset="0"/>
              </a:rPr>
              <a:t>Minimising pain at wound dressing-related procedures. A consensus ducument. London: MEP Ltd, 2004</a:t>
            </a:r>
          </a:p>
        </p:txBody>
      </p:sp>
      <p:sp>
        <p:nvSpPr>
          <p:cNvPr id="61445" name="Rectangle 7"/>
          <p:cNvSpPr>
            <a:spLocks noChangeArrowheads="1"/>
          </p:cNvSpPr>
          <p:nvPr/>
        </p:nvSpPr>
        <p:spPr bwMode="auto">
          <a:xfrm>
            <a:off x="395536" y="1124744"/>
            <a:ext cx="4343400" cy="504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da-DK" altLang="da-DK" sz="2400" dirty="0"/>
              <a:t>Vævsskade på </a:t>
            </a:r>
          </a:p>
          <a:p>
            <a:pPr lvl="1"/>
            <a:r>
              <a:rPr lang="da-DK" altLang="da-DK" sz="2000" dirty="0"/>
              <a:t>hud </a:t>
            </a:r>
          </a:p>
          <a:p>
            <a:pPr lvl="1"/>
            <a:r>
              <a:rPr lang="da-DK" altLang="da-DK" sz="2000" dirty="0" err="1"/>
              <a:t>fascie</a:t>
            </a:r>
            <a:r>
              <a:rPr lang="da-DK" altLang="da-DK" sz="2000" dirty="0"/>
              <a:t> </a:t>
            </a:r>
          </a:p>
          <a:p>
            <a:pPr lvl="1"/>
            <a:r>
              <a:rPr lang="da-DK" altLang="da-DK" sz="2000" dirty="0"/>
              <a:t>muskel mm</a:t>
            </a:r>
          </a:p>
          <a:p>
            <a:endParaRPr lang="da-DK" altLang="da-DK" sz="2400" dirty="0" smtClean="0"/>
          </a:p>
          <a:p>
            <a:r>
              <a:rPr lang="da-DK" altLang="da-DK" sz="2400" dirty="0" smtClean="0"/>
              <a:t>Skade </a:t>
            </a:r>
            <a:r>
              <a:rPr lang="da-DK" altLang="da-DK" sz="2400" dirty="0"/>
              <a:t>på</a:t>
            </a:r>
          </a:p>
          <a:p>
            <a:pPr lvl="1"/>
            <a:r>
              <a:rPr lang="da-DK" altLang="da-DK" sz="2000" dirty="0"/>
              <a:t>Nerver</a:t>
            </a:r>
          </a:p>
          <a:p>
            <a:pPr lvl="1"/>
            <a:endParaRPr lang="da-DK" altLang="da-DK" sz="2000" dirty="0"/>
          </a:p>
          <a:p>
            <a:r>
              <a:rPr lang="da-DK" altLang="da-DK" sz="2400" dirty="0"/>
              <a:t>Inflammation</a:t>
            </a:r>
          </a:p>
          <a:p>
            <a:r>
              <a:rPr lang="da-DK" altLang="da-DK" sz="2400" dirty="0"/>
              <a:t>Infektion</a:t>
            </a:r>
          </a:p>
          <a:p>
            <a:r>
              <a:rPr lang="da-DK" altLang="da-DK" sz="2400" dirty="0"/>
              <a:t>Ødem</a:t>
            </a:r>
          </a:p>
          <a:p>
            <a:r>
              <a:rPr lang="da-DK" altLang="da-DK" sz="2400" dirty="0"/>
              <a:t>Andre sygdomme</a:t>
            </a:r>
          </a:p>
        </p:txBody>
      </p:sp>
      <p:pic>
        <p:nvPicPr>
          <p:cNvPr id="61446" name="Picture 3" descr="IMG_03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4" t="20869" b="20204"/>
          <a:stretch>
            <a:fillRect/>
          </a:stretch>
        </p:blipFill>
        <p:spPr bwMode="auto">
          <a:xfrm>
            <a:off x="4860032" y="3640226"/>
            <a:ext cx="27432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311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da-DK" altLang="da-DK" dirty="0" smtClean="0">
                <a:effectLst/>
              </a:rPr>
              <a:t>Arterielle sårs smerter skyldes </a:t>
            </a:r>
            <a:r>
              <a:rPr lang="da-DK" altLang="da-DK" dirty="0" err="1" smtClean="0">
                <a:effectLst/>
              </a:rPr>
              <a:t>iskæmi</a:t>
            </a:r>
            <a:r>
              <a:rPr lang="da-DK" altLang="da-DK" dirty="0" smtClean="0">
                <a:effectLst/>
              </a:rPr>
              <a:t>  </a:t>
            </a:r>
          </a:p>
        </p:txBody>
      </p:sp>
      <p:sp>
        <p:nvSpPr>
          <p:cNvPr id="33792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da-DK" altLang="da-DK" sz="2400" b="1" dirty="0" smtClean="0">
                <a:effectLst/>
              </a:rPr>
              <a:t>Arterielle sår</a:t>
            </a:r>
            <a:r>
              <a:rPr lang="da-DK" altLang="da-DK" sz="2400" dirty="0" smtClean="0">
                <a:effectLst/>
              </a:rPr>
              <a:t>:</a:t>
            </a:r>
          </a:p>
          <a:p>
            <a:pPr>
              <a:buFont typeface="Wingdings" pitchFamily="2" charset="2"/>
              <a:buNone/>
            </a:pPr>
            <a:r>
              <a:rPr lang="da-DK" altLang="da-DK" sz="2400" dirty="0" smtClean="0">
                <a:effectLst/>
              </a:rPr>
              <a:t>Opstår pga. arteriel insufficiens </a:t>
            </a:r>
            <a:endParaRPr lang="da-DK" altLang="da-DK" sz="2400" dirty="0">
              <a:effectLst/>
            </a:endParaRPr>
          </a:p>
          <a:p>
            <a:pPr>
              <a:buFont typeface="Wingdings" pitchFamily="2" charset="2"/>
              <a:buNone/>
            </a:pPr>
            <a:r>
              <a:rPr lang="da-DK" altLang="da-DK" sz="2400" dirty="0" smtClean="0">
                <a:effectLst/>
              </a:rPr>
              <a:t>som medfører </a:t>
            </a:r>
            <a:r>
              <a:rPr lang="da-DK" altLang="da-DK" sz="2400" dirty="0" err="1" smtClean="0">
                <a:effectLst/>
              </a:rPr>
              <a:t>iskæmi</a:t>
            </a:r>
            <a:r>
              <a:rPr lang="da-DK" altLang="da-DK" sz="2400" dirty="0" smtClean="0">
                <a:effectLst/>
              </a:rPr>
              <a:t> </a:t>
            </a:r>
            <a:r>
              <a:rPr lang="da-DK" altLang="da-DK" sz="2400" dirty="0" err="1" smtClean="0">
                <a:effectLst/>
              </a:rPr>
              <a:t>distalt</a:t>
            </a:r>
            <a:r>
              <a:rPr lang="da-DK" altLang="da-DK" sz="2400" dirty="0" smtClean="0">
                <a:effectLst/>
              </a:rPr>
              <a:t>.</a:t>
            </a:r>
          </a:p>
          <a:p>
            <a:pPr>
              <a:buFont typeface="Wingdings" pitchFamily="2" charset="2"/>
              <a:buNone/>
            </a:pPr>
            <a:endParaRPr lang="da-DK" altLang="da-DK" sz="2400" dirty="0" smtClean="0"/>
          </a:p>
          <a:p>
            <a:pPr>
              <a:buFont typeface="Wingdings" pitchFamily="2" charset="2"/>
              <a:buNone/>
            </a:pPr>
            <a:r>
              <a:rPr lang="da-DK" altLang="da-DK" sz="2400" dirty="0" err="1" smtClean="0"/>
              <a:t>Iskæmien</a:t>
            </a:r>
            <a:r>
              <a:rPr lang="da-DK" altLang="da-DK" sz="2400" dirty="0" smtClean="0"/>
              <a:t> medfører: </a:t>
            </a:r>
          </a:p>
          <a:p>
            <a:r>
              <a:rPr lang="da-DK" altLang="da-DK" sz="2400" dirty="0" smtClean="0"/>
              <a:t>Ændret pH-værdi i vævet</a:t>
            </a:r>
          </a:p>
          <a:p>
            <a:r>
              <a:rPr lang="da-DK" altLang="da-DK" sz="2400" dirty="0" smtClean="0"/>
              <a:t>Vævsskade  (+ smerter)</a:t>
            </a:r>
          </a:p>
          <a:p>
            <a:r>
              <a:rPr lang="da-DK" altLang="da-DK" sz="2400" dirty="0" smtClean="0">
                <a:effectLst/>
              </a:rPr>
              <a:t>Nerveskade (+ smerter)</a:t>
            </a:r>
            <a:endParaRPr lang="da-DK" altLang="da-DK" sz="3200" dirty="0" smtClean="0">
              <a:solidFill>
                <a:srgbClr val="FF0000"/>
              </a:solidFill>
              <a:effectLst/>
            </a:endParaRPr>
          </a:p>
          <a:p>
            <a:pPr lvl="1">
              <a:buFont typeface="Wingdings" pitchFamily="2" charset="2"/>
              <a:buNone/>
            </a:pPr>
            <a:endParaRPr lang="da-DK" altLang="da-DK" sz="3200" dirty="0" smtClean="0">
              <a:solidFill>
                <a:srgbClr val="FF0000"/>
              </a:solidFill>
              <a:effectLst/>
            </a:endParaRPr>
          </a:p>
          <a:p>
            <a:pPr lvl="1">
              <a:buFont typeface="Wingdings" pitchFamily="2" charset="2"/>
              <a:buNone/>
            </a:pPr>
            <a:endParaRPr lang="da-DK" altLang="da-DK" sz="3200" dirty="0" smtClean="0">
              <a:solidFill>
                <a:srgbClr val="FF0000"/>
              </a:solidFill>
              <a:effectLst/>
            </a:endParaRPr>
          </a:p>
          <a:p>
            <a:pPr lvl="1">
              <a:buFont typeface="Wingdings" pitchFamily="2" charset="2"/>
              <a:buNone/>
            </a:pPr>
            <a:endParaRPr lang="da-DK" altLang="da-DK" sz="3200" dirty="0" smtClean="0">
              <a:solidFill>
                <a:srgbClr val="FF0000"/>
              </a:solidFill>
              <a:effectLst/>
            </a:endParaRPr>
          </a:p>
          <a:p>
            <a:pPr lvl="1">
              <a:buFont typeface="Wingdings" pitchFamily="2" charset="2"/>
              <a:buNone/>
            </a:pPr>
            <a:endParaRPr lang="da-DK" altLang="da-DK" sz="3200" dirty="0" smtClean="0">
              <a:solidFill>
                <a:srgbClr val="FF0000"/>
              </a:solidFill>
              <a:effectLst/>
            </a:endParaRPr>
          </a:p>
          <a:p>
            <a:pPr lvl="1">
              <a:buFont typeface="Wingdings" pitchFamily="2" charset="2"/>
              <a:buNone/>
            </a:pPr>
            <a:endParaRPr lang="da-DK" altLang="da-DK" sz="3200" dirty="0" smtClean="0">
              <a:solidFill>
                <a:srgbClr val="FF0000"/>
              </a:solidFill>
              <a:effectLst/>
            </a:endParaRPr>
          </a:p>
        </p:txBody>
      </p:sp>
      <p:pic>
        <p:nvPicPr>
          <p:cNvPr id="9" name="Pladsholder til indhold 9" descr="scan0104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66" t="64117" r="61667" b="12354"/>
          <a:stretch>
            <a:fillRect/>
          </a:stretch>
        </p:blipFill>
        <p:spPr bwMode="auto">
          <a:xfrm>
            <a:off x="5076056" y="2204864"/>
            <a:ext cx="3816424" cy="381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8495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7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7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37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37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37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7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37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37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37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37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37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37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37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37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Venøse</a:t>
            </a:r>
            <a:r>
              <a:rPr lang="en-US" dirty="0" smtClean="0"/>
              <a:t> </a:t>
            </a:r>
            <a:r>
              <a:rPr lang="en-US" dirty="0" err="1" smtClean="0"/>
              <a:t>sårs</a:t>
            </a:r>
            <a:r>
              <a:rPr lang="en-US" dirty="0" smtClean="0"/>
              <a:t> </a:t>
            </a:r>
            <a:r>
              <a:rPr lang="en-US" dirty="0" err="1" smtClean="0"/>
              <a:t>smerter</a:t>
            </a:r>
            <a:r>
              <a:rPr lang="en-US" dirty="0" smtClean="0"/>
              <a:t>, </a:t>
            </a:r>
            <a:r>
              <a:rPr lang="en-US" dirty="0" err="1" smtClean="0"/>
              <a:t>ulcus</a:t>
            </a:r>
            <a:r>
              <a:rPr lang="en-US" dirty="0" smtClean="0"/>
              <a:t> </a:t>
            </a:r>
            <a:r>
              <a:rPr lang="en-US" dirty="0" err="1" smtClean="0"/>
              <a:t>cruris</a:t>
            </a:r>
            <a:endParaRPr lang="en-US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1"/>
          </p:nvPr>
        </p:nvSpPr>
        <p:spPr>
          <a:xfrm>
            <a:off x="258348" y="1198577"/>
            <a:ext cx="3922713" cy="252028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da-DK" sz="2400" dirty="0" smtClean="0">
                <a:effectLst/>
              </a:rPr>
              <a:t>Smerter opstår hvis det </a:t>
            </a:r>
          </a:p>
          <a:p>
            <a:pPr>
              <a:buFont typeface="Wingdings" pitchFamily="2" charset="2"/>
              <a:buNone/>
              <a:defRPr/>
            </a:pPr>
            <a:r>
              <a:rPr lang="da-DK" sz="2400" dirty="0"/>
              <a:t>ø</a:t>
            </a:r>
            <a:r>
              <a:rPr lang="da-DK" sz="2400" dirty="0" smtClean="0">
                <a:effectLst/>
              </a:rPr>
              <a:t>dem der opstår i vævet  </a:t>
            </a:r>
          </a:p>
          <a:p>
            <a:pPr>
              <a:buFont typeface="Wingdings" pitchFamily="2" charset="2"/>
              <a:buNone/>
              <a:defRPr/>
            </a:pPr>
            <a:r>
              <a:rPr lang="da-DK" sz="2400" dirty="0" err="1" smtClean="0">
                <a:effectLst/>
              </a:rPr>
              <a:t>afklemmer</a:t>
            </a:r>
            <a:r>
              <a:rPr lang="da-DK" sz="2400" dirty="0" smtClean="0">
                <a:effectLst/>
              </a:rPr>
              <a:t> nerver og </a:t>
            </a:r>
          </a:p>
          <a:p>
            <a:pPr>
              <a:buFont typeface="Wingdings" pitchFamily="2" charset="2"/>
              <a:buNone/>
              <a:defRPr/>
            </a:pPr>
            <a:r>
              <a:rPr lang="da-DK" sz="2400" dirty="0" smtClean="0">
                <a:effectLst/>
              </a:rPr>
              <a:t>Kapillærer så der forårsages   </a:t>
            </a:r>
          </a:p>
          <a:p>
            <a:pPr>
              <a:buFont typeface="Wingdings" pitchFamily="2" charset="2"/>
              <a:buNone/>
              <a:defRPr/>
            </a:pPr>
            <a:r>
              <a:rPr lang="da-DK" sz="2400" dirty="0" err="1" smtClean="0"/>
              <a:t>iskæmi</a:t>
            </a:r>
            <a:r>
              <a:rPr lang="da-DK" sz="2400" dirty="0" smtClean="0"/>
              <a:t> og ændret pH i vævet</a:t>
            </a:r>
            <a:r>
              <a:rPr lang="da-DK" sz="2400" dirty="0" smtClean="0">
                <a:effectLst/>
              </a:rPr>
              <a:t>. </a:t>
            </a:r>
          </a:p>
        </p:txBody>
      </p:sp>
      <p:pic>
        <p:nvPicPr>
          <p:cNvPr id="20485" name="Billede 6" descr="scan009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00" t="14706" r="53333" b="22942"/>
          <a:stretch>
            <a:fillRect/>
          </a:stretch>
        </p:blipFill>
        <p:spPr bwMode="auto">
          <a:xfrm>
            <a:off x="5256127" y="1268760"/>
            <a:ext cx="3735473" cy="421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3645024"/>
            <a:ext cx="3125695" cy="3060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5" descr="venøse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158"/>
          <a:stretch>
            <a:fillRect/>
          </a:stretch>
        </p:blipFill>
        <p:spPr>
          <a:xfrm>
            <a:off x="4067944" y="3645024"/>
            <a:ext cx="1905000" cy="2708275"/>
          </a:xfrm>
        </p:spPr>
      </p:pic>
    </p:spTree>
    <p:extLst>
      <p:ext uri="{BB962C8B-B14F-4D97-AF65-F5344CB8AC3E}">
        <p14:creationId xmlns:p14="http://schemas.microsoft.com/office/powerpoint/2010/main" xmlns="" val="14169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Cancersårs</a:t>
            </a:r>
            <a:r>
              <a:rPr lang="en-US" dirty="0" smtClean="0"/>
              <a:t> </a:t>
            </a:r>
            <a:r>
              <a:rPr lang="en-US" dirty="0" err="1" smtClean="0"/>
              <a:t>smerter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67544" y="1844824"/>
            <a:ext cx="3619500" cy="4724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sz="2400" dirty="0" err="1" smtClean="0"/>
              <a:t>Opstår</a:t>
            </a:r>
            <a:r>
              <a:rPr lang="en-US" sz="2400" dirty="0" smtClean="0"/>
              <a:t> </a:t>
            </a:r>
            <a:r>
              <a:rPr lang="en-US" sz="2400" dirty="0" err="1" smtClean="0"/>
              <a:t>pga</a:t>
            </a:r>
            <a:r>
              <a:rPr lang="en-US" sz="2400" dirty="0" smtClean="0"/>
              <a:t>.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400" dirty="0" err="1" smtClean="0"/>
              <a:t>Tumorindvækst</a:t>
            </a:r>
            <a:endParaRPr lang="en-US" sz="2400" dirty="0" smtClean="0"/>
          </a:p>
          <a:p>
            <a:pPr>
              <a:buFont typeface="Wingdings" pitchFamily="2" charset="2"/>
              <a:buNone/>
              <a:defRPr/>
            </a:pPr>
            <a:r>
              <a:rPr lang="en-US" sz="2400" dirty="0" err="1" smtClean="0"/>
              <a:t>Som</a:t>
            </a:r>
            <a:r>
              <a:rPr lang="en-US" sz="2400" dirty="0" smtClean="0"/>
              <a:t> </a:t>
            </a:r>
            <a:r>
              <a:rPr lang="en-US" sz="2400" dirty="0" err="1" smtClean="0"/>
              <a:t>trykker</a:t>
            </a:r>
            <a:r>
              <a:rPr lang="en-US" sz="2400" dirty="0" smtClean="0"/>
              <a:t> </a:t>
            </a:r>
            <a:r>
              <a:rPr lang="en-US" sz="2400" dirty="0" err="1" smtClean="0"/>
              <a:t>på</a:t>
            </a:r>
            <a:r>
              <a:rPr lang="en-US" sz="2400" dirty="0" smtClean="0"/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400" dirty="0" err="1" smtClean="0"/>
              <a:t>væv</a:t>
            </a:r>
            <a:r>
              <a:rPr lang="en-US" sz="2400" dirty="0" smtClean="0"/>
              <a:t> og </a:t>
            </a:r>
            <a:r>
              <a:rPr lang="en-US" sz="2400" dirty="0" err="1" smtClean="0"/>
              <a:t>nerver</a:t>
            </a:r>
            <a:r>
              <a:rPr lang="en-US" sz="2400" dirty="0" smtClean="0"/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400" dirty="0" smtClean="0"/>
              <a:t>og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400" dirty="0" err="1" smtClean="0"/>
              <a:t>Afklemmer</a:t>
            </a:r>
            <a:endParaRPr lang="en-US" sz="2400" dirty="0"/>
          </a:p>
          <a:p>
            <a:pPr>
              <a:buFont typeface="Wingdings" pitchFamily="2" charset="2"/>
              <a:buNone/>
              <a:defRPr/>
            </a:pPr>
            <a:r>
              <a:rPr lang="en-US" sz="2400" dirty="0" err="1" smtClean="0"/>
              <a:t>Kapillærerne</a:t>
            </a:r>
            <a:r>
              <a:rPr lang="en-US" sz="2400" dirty="0" smtClean="0"/>
              <a:t> med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400" dirty="0" err="1" smtClean="0"/>
              <a:t>iskæmi</a:t>
            </a:r>
            <a:r>
              <a:rPr lang="en-US" sz="2400" dirty="0" smtClean="0"/>
              <a:t> og </a:t>
            </a:r>
            <a:r>
              <a:rPr lang="en-US" sz="2400" dirty="0" err="1" smtClean="0"/>
              <a:t>ændret</a:t>
            </a:r>
            <a:r>
              <a:rPr lang="en-US" sz="2400" dirty="0" smtClean="0"/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400" dirty="0" smtClean="0"/>
              <a:t>pH </a:t>
            </a:r>
            <a:r>
              <a:rPr lang="en-US" sz="2400" dirty="0" err="1" smtClean="0"/>
              <a:t>som</a:t>
            </a:r>
            <a:r>
              <a:rPr lang="en-US" sz="2400" dirty="0" smtClean="0"/>
              <a:t> </a:t>
            </a:r>
            <a:r>
              <a:rPr lang="en-US" sz="2400" dirty="0" err="1" smtClean="0"/>
              <a:t>følge</a:t>
            </a:r>
            <a:endParaRPr lang="en-US" dirty="0" smtClean="0"/>
          </a:p>
        </p:txBody>
      </p:sp>
      <p:pic>
        <p:nvPicPr>
          <p:cNvPr id="24580" name="Pladsholder til indhold 5" descr="scan0095.jpg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11" t="3333" r="55313" b="6667"/>
          <a:stretch>
            <a:fillRect/>
          </a:stretch>
        </p:blipFill>
        <p:spPr>
          <a:xfrm>
            <a:off x="5326063" y="1447800"/>
            <a:ext cx="3205162" cy="5410200"/>
          </a:xfrm>
        </p:spPr>
      </p:pic>
    </p:spTree>
    <p:extLst>
      <p:ext uri="{BB962C8B-B14F-4D97-AF65-F5344CB8AC3E}">
        <p14:creationId xmlns:p14="http://schemas.microsoft.com/office/powerpoint/2010/main" xmlns="" val="2192937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Sårbehandlingen kan være smertefuld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4062329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Fjernelse af bandage kan være smertefuld</a:t>
            </a:r>
            <a:endParaRPr lang="da-DK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For stærkt klæbende bandage</a:t>
            </a:r>
            <a:endParaRPr lang="da-DK" dirty="0"/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3"/>
          </p:nvPr>
        </p:nvSpPr>
        <p:spPr>
          <a:xfrm>
            <a:off x="5292080" y="1535113"/>
            <a:ext cx="3394720" cy="639762"/>
          </a:xfrm>
        </p:spPr>
        <p:txBody>
          <a:bodyPr/>
          <a:lstStyle/>
          <a:p>
            <a:r>
              <a:rPr lang="da-DK" dirty="0" smtClean="0"/>
              <a:t>For tørt materiale</a:t>
            </a:r>
            <a:endParaRPr lang="da-DK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9862" y="2174875"/>
            <a:ext cx="3092101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93720"/>
            <a:ext cx="4040188" cy="2913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0916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a-DK" dirty="0" err="1" smtClean="0"/>
              <a:t>Debridering</a:t>
            </a:r>
            <a:endParaRPr lang="da-DK" dirty="0"/>
          </a:p>
        </p:txBody>
      </p:sp>
      <p:pic>
        <p:nvPicPr>
          <p:cNvPr id="37891" name="Picture 4" descr="F469884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991100" y="1714500"/>
            <a:ext cx="3619500" cy="4648200"/>
          </a:xfrm>
        </p:spPr>
      </p:pic>
      <p:pic>
        <p:nvPicPr>
          <p:cNvPr id="5" name="Billed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2514600"/>
            <a:ext cx="40386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3998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>
          <a:xfrm>
            <a:off x="-5922" y="6320206"/>
            <a:ext cx="2819400" cy="533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da-DK" sz="3600" dirty="0" smtClean="0"/>
              <a:t>Referencer</a:t>
            </a:r>
          </a:p>
        </p:txBody>
      </p:sp>
      <p:pic>
        <p:nvPicPr>
          <p:cNvPr id="9219" name="Picture 2" descr="scan001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44248">
            <a:off x="6019800" y="457200"/>
            <a:ext cx="2816225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5" descr="referencer 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1" t="6416" r="8824" b="5183"/>
          <a:stretch>
            <a:fillRect/>
          </a:stretch>
        </p:blipFill>
        <p:spPr bwMode="auto">
          <a:xfrm>
            <a:off x="3124200" y="152400"/>
            <a:ext cx="277018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8" descr="DFFBE4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13482">
            <a:off x="6009093" y="2750884"/>
            <a:ext cx="2636468" cy="368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Billed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773" b="20000"/>
          <a:stretch>
            <a:fillRect/>
          </a:stretch>
        </p:blipFill>
        <p:spPr bwMode="auto">
          <a:xfrm rot="-886125">
            <a:off x="473075" y="304800"/>
            <a:ext cx="24066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21835">
            <a:off x="166385" y="2492820"/>
            <a:ext cx="3001295" cy="381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9438" y="2551990"/>
            <a:ext cx="2892722" cy="408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8864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52400"/>
            <a:ext cx="5082480" cy="1908448"/>
          </a:xfrm>
        </p:spPr>
        <p:txBody>
          <a:bodyPr>
            <a:noAutofit/>
          </a:bodyPr>
          <a:lstStyle/>
          <a:p>
            <a:r>
              <a:rPr lang="da-DK" sz="2800" dirty="0" err="1" smtClean="0"/>
              <a:t>Vaccum</a:t>
            </a:r>
            <a:r>
              <a:rPr lang="da-DK" sz="2800" dirty="0" smtClean="0"/>
              <a:t> terapi kan være smertefuld </a:t>
            </a:r>
            <a:br>
              <a:rPr lang="da-DK" sz="2800" dirty="0" smtClean="0"/>
            </a:br>
            <a:r>
              <a:rPr lang="da-DK" sz="2800" dirty="0" smtClean="0"/>
              <a:t>når suget startes </a:t>
            </a:r>
            <a:br>
              <a:rPr lang="da-DK" sz="2800" dirty="0" smtClean="0"/>
            </a:br>
            <a:r>
              <a:rPr lang="da-DK" sz="2800" dirty="0" smtClean="0"/>
              <a:t>og op til længe efter</a:t>
            </a:r>
            <a:endParaRPr lang="da-DK" sz="2800" dirty="0"/>
          </a:p>
        </p:txBody>
      </p:sp>
      <p:pic>
        <p:nvPicPr>
          <p:cNvPr id="9" name="Pladsholder til indhold 8" descr="Skærmbillede 2016-09-18 kl. 15.30.42.png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836" r="-8836"/>
          <a:stretch>
            <a:fillRect/>
          </a:stretch>
        </p:blipFill>
        <p:spPr>
          <a:xfrm rot="5400000">
            <a:off x="4972050" y="895350"/>
            <a:ext cx="3619500" cy="2286000"/>
          </a:xfrm>
        </p:spPr>
      </p:pic>
      <p:pic>
        <p:nvPicPr>
          <p:cNvPr id="10" name="Pladsholder til indhold 9" descr="Skærmbillede 2016-09-18 kl. 15.32.04.png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9918" r="-9918"/>
          <a:stretch>
            <a:fillRect/>
          </a:stretch>
        </p:blipFill>
        <p:spPr/>
      </p:pic>
      <p:pic>
        <p:nvPicPr>
          <p:cNvPr id="8" name="Pladsholder til indhold 5" descr="Skærmbillede 2016-09-18 kl. 15.30.21.png"/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2" t="-38377" b="-38377"/>
          <a:stretch/>
        </p:blipFill>
        <p:spPr>
          <a:xfrm rot="5400000">
            <a:off x="1258496" y="1715696"/>
            <a:ext cx="3540908" cy="4724400"/>
          </a:xfrm>
        </p:spPr>
      </p:pic>
    </p:spTree>
    <p:extLst>
      <p:ext uri="{BB962C8B-B14F-4D97-AF65-F5344CB8AC3E}">
        <p14:creationId xmlns:p14="http://schemas.microsoft.com/office/powerpoint/2010/main" xmlns="" val="312039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3200" dirty="0" smtClean="0"/>
              <a:t>Der kan være smerter i kortere eller længere tid efter sårbehandlingen – faktisk hele tiden</a:t>
            </a:r>
            <a:endParaRPr lang="da-DK" sz="32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8829" y="2262843"/>
            <a:ext cx="2737341" cy="3200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1140" y="1601369"/>
            <a:ext cx="2950720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4826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Smerters indflydelse på </a:t>
            </a:r>
            <a:br>
              <a:rPr lang="da-DK" dirty="0" smtClean="0"/>
            </a:br>
            <a:r>
              <a:rPr lang="da-DK" dirty="0" smtClean="0"/>
              <a:t>patientens liv og sårheling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21789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496" y="-27384"/>
            <a:ext cx="9036496" cy="720080"/>
          </a:xfrm>
        </p:spPr>
        <p:txBody>
          <a:bodyPr>
            <a:normAutofit fontScale="90000"/>
          </a:bodyPr>
          <a:lstStyle/>
          <a:p>
            <a:pPr algn="l"/>
            <a:r>
              <a:rPr lang="da-DK" sz="2400" b="1" dirty="0" smtClean="0"/>
              <a:t/>
            </a:r>
            <a:br>
              <a:rPr lang="da-DK" sz="2400" b="1" dirty="0" smtClean="0"/>
            </a:br>
            <a:r>
              <a:rPr lang="da-DK" sz="2400" b="1" dirty="0" smtClean="0"/>
              <a:t>		     </a:t>
            </a:r>
            <a:r>
              <a:rPr lang="da-DK" sz="2400" b="1" dirty="0" smtClean="0">
                <a:solidFill>
                  <a:srgbClr val="FF6600"/>
                </a:solidFill>
              </a:rPr>
              <a:t>Patient indsatsen</a:t>
            </a:r>
            <a:r>
              <a:rPr lang="da-DK" sz="2400" dirty="0" smtClean="0"/>
              <a:t>    og     </a:t>
            </a:r>
            <a:r>
              <a:rPr lang="da-DK" sz="2400" b="1" dirty="0" smtClean="0">
                <a:solidFill>
                  <a:schemeClr val="tx2"/>
                </a:solidFill>
              </a:rPr>
              <a:t>Personale indsatsen</a:t>
            </a:r>
            <a:r>
              <a:rPr lang="da-DK" sz="24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/>
            </a:r>
            <a:br>
              <a:rPr lang="da-DK" sz="24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da-DK" sz="24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		               </a:t>
            </a:r>
            <a:r>
              <a:rPr lang="da-DK" sz="2400" b="1" dirty="0" smtClean="0">
                <a:solidFill>
                  <a:srgbClr val="FF6600"/>
                </a:solidFill>
              </a:rPr>
              <a:t>Livsførelsen    </a:t>
            </a:r>
            <a:r>
              <a:rPr lang="da-DK" sz="2400" dirty="0" smtClean="0"/>
              <a:t>og</a:t>
            </a:r>
            <a:r>
              <a:rPr lang="da-DK" sz="24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    </a:t>
            </a:r>
            <a:r>
              <a:rPr lang="da-DK" sz="2400" b="1" dirty="0" smtClean="0">
                <a:solidFill>
                  <a:schemeClr val="tx2"/>
                </a:solidFill>
              </a:rPr>
              <a:t>Sårbehandlingen</a:t>
            </a:r>
            <a:r>
              <a:rPr lang="da-DK" sz="24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 </a:t>
            </a:r>
            <a:br>
              <a:rPr lang="da-DK" sz="24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da-DK" sz="2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	</a:t>
            </a:r>
            <a:r>
              <a:rPr lang="da-DK" sz="24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		</a:t>
            </a:r>
            <a:endParaRPr lang="da-DK" sz="2400" i="1" dirty="0"/>
          </a:p>
        </p:txBody>
      </p:sp>
      <p:graphicFrame>
        <p:nvGraphicFramePr>
          <p:cNvPr id="4" name="Pladsholder til indhold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30865294"/>
              </p:ext>
            </p:extLst>
          </p:nvPr>
        </p:nvGraphicFramePr>
        <p:xfrm>
          <a:off x="611560" y="908720"/>
          <a:ext cx="828092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ktangel 2"/>
          <p:cNvSpPr/>
          <p:nvPr/>
        </p:nvSpPr>
        <p:spPr>
          <a:xfrm>
            <a:off x="-21704" y="5733256"/>
            <a:ext cx="4572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3100" b="1" dirty="0" smtClean="0">
                <a:solidFill>
                  <a:prstClr val="black"/>
                </a:solidFill>
                <a:ea typeface="+mj-ea"/>
                <a:cs typeface="+mj-cs"/>
              </a:rPr>
              <a:t>Sårhelings-</a:t>
            </a:r>
          </a:p>
          <a:p>
            <a:r>
              <a:rPr lang="da-DK" sz="3100" b="1" dirty="0" smtClean="0">
                <a:solidFill>
                  <a:prstClr val="black"/>
                </a:solidFill>
                <a:ea typeface="+mj-ea"/>
                <a:cs typeface="+mj-cs"/>
              </a:rPr>
              <a:t>fremmende </a:t>
            </a:r>
            <a:r>
              <a:rPr lang="da-DK" sz="3100" b="1" dirty="0">
                <a:solidFill>
                  <a:prstClr val="black"/>
                </a:solidFill>
                <a:ea typeface="+mj-ea"/>
                <a:cs typeface="+mj-cs"/>
              </a:rPr>
              <a:t>faktorer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153391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da-DK" sz="4000" dirty="0" smtClean="0"/>
              <a:t>Konstante og stærke smerter </a:t>
            </a:r>
            <a:br>
              <a:rPr lang="da-DK" sz="4000" dirty="0" smtClean="0"/>
            </a:br>
            <a:r>
              <a:rPr lang="da-DK" sz="4000" dirty="0" smtClean="0"/>
              <a:t>har mange negative følger</a:t>
            </a:r>
          </a:p>
        </p:txBody>
      </p:sp>
      <p:graphicFrame>
        <p:nvGraphicFramePr>
          <p:cNvPr id="3" name="Pladsholder til indhold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1053120207"/>
              </p:ext>
            </p:extLst>
          </p:nvPr>
        </p:nvGraphicFramePr>
        <p:xfrm>
          <a:off x="2843808" y="1916832"/>
          <a:ext cx="3394720" cy="36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ktangel 3"/>
          <p:cNvSpPr/>
          <p:nvPr/>
        </p:nvSpPr>
        <p:spPr>
          <a:xfrm>
            <a:off x="107504" y="2132856"/>
            <a:ext cx="2736304" cy="3672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a-DK" dirty="0" smtClean="0"/>
              <a:t>Anspændthed</a:t>
            </a:r>
          </a:p>
          <a:p>
            <a:pPr>
              <a:defRPr/>
            </a:pPr>
            <a:r>
              <a:rPr lang="da-DK" dirty="0" smtClean="0"/>
              <a:t>Træthed </a:t>
            </a:r>
            <a:r>
              <a:rPr lang="da-DK" dirty="0"/>
              <a:t>og </a:t>
            </a:r>
            <a:r>
              <a:rPr lang="da-DK" dirty="0" smtClean="0"/>
              <a:t>udmattelse</a:t>
            </a:r>
          </a:p>
          <a:p>
            <a:pPr>
              <a:defRPr/>
            </a:pPr>
            <a:r>
              <a:rPr lang="da-DK" dirty="0" smtClean="0"/>
              <a:t>Hæmmer fysisk aktivitet </a:t>
            </a:r>
          </a:p>
          <a:p>
            <a:pPr>
              <a:defRPr/>
            </a:pPr>
            <a:endParaRPr lang="da-DK" dirty="0" smtClean="0"/>
          </a:p>
          <a:p>
            <a:pPr>
              <a:defRPr/>
            </a:pPr>
            <a:r>
              <a:rPr lang="da-DK" dirty="0" smtClean="0"/>
              <a:t>Inaktivitet reducerer immunforsvar</a:t>
            </a:r>
          </a:p>
          <a:p>
            <a:pPr algn="ctr"/>
            <a:endParaRPr lang="da-DK" dirty="0"/>
          </a:p>
          <a:p>
            <a:r>
              <a:rPr lang="da-DK" dirty="0" smtClean="0"/>
              <a:t>Forstyrret </a:t>
            </a:r>
            <a:r>
              <a:rPr lang="da-DK" dirty="0"/>
              <a:t>nattesøvn </a:t>
            </a:r>
            <a:endParaRPr lang="da-DK" dirty="0" smtClean="0"/>
          </a:p>
          <a:p>
            <a:endParaRPr lang="da-DK" dirty="0" smtClean="0"/>
          </a:p>
        </p:txBody>
      </p:sp>
      <p:sp>
        <p:nvSpPr>
          <p:cNvPr id="5" name="Rektangel 4"/>
          <p:cNvSpPr/>
          <p:nvPr/>
        </p:nvSpPr>
        <p:spPr>
          <a:xfrm>
            <a:off x="6156176" y="2204864"/>
            <a:ext cx="2808312" cy="352839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Stressbelastning</a:t>
            </a:r>
          </a:p>
          <a:p>
            <a:endParaRPr lang="da-DK" dirty="0" smtClean="0"/>
          </a:p>
          <a:p>
            <a:r>
              <a:rPr lang="da-DK" dirty="0" smtClean="0"/>
              <a:t>Appetitløshed </a:t>
            </a:r>
          </a:p>
          <a:p>
            <a:r>
              <a:rPr lang="da-DK" dirty="0" smtClean="0"/>
              <a:t>Kvalme</a:t>
            </a:r>
          </a:p>
          <a:p>
            <a:endParaRPr lang="da-DK" dirty="0" smtClean="0"/>
          </a:p>
          <a:p>
            <a:r>
              <a:rPr lang="da-DK" dirty="0" smtClean="0"/>
              <a:t>Tristhed </a:t>
            </a:r>
          </a:p>
          <a:p>
            <a:r>
              <a:rPr lang="da-DK" dirty="0" smtClean="0"/>
              <a:t>Depression</a:t>
            </a:r>
          </a:p>
          <a:p>
            <a:endParaRPr lang="da-DK" dirty="0" smtClean="0"/>
          </a:p>
          <a:p>
            <a:r>
              <a:rPr lang="da-DK" dirty="0" smtClean="0"/>
              <a:t>Social isolation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19242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da-DK" sz="4000" dirty="0" smtClean="0"/>
              <a:t>Smerter hæmmer sårheling </a:t>
            </a:r>
            <a:endParaRPr lang="da-DK" sz="4000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idx="1"/>
          </p:nvPr>
        </p:nvSpPr>
        <p:spPr>
          <a:xfrm>
            <a:off x="457200" y="908720"/>
            <a:ext cx="4040188" cy="639762"/>
          </a:xfrm>
        </p:spPr>
        <p:txBody>
          <a:bodyPr/>
          <a:lstStyle/>
          <a:p>
            <a:r>
              <a:rPr lang="da-DK" dirty="0" smtClean="0"/>
              <a:t>Direkte</a:t>
            </a:r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sz="half" idx="2"/>
          </p:nvPr>
        </p:nvSpPr>
        <p:spPr>
          <a:xfrm>
            <a:off x="107504" y="1598811"/>
            <a:ext cx="4824536" cy="4494485"/>
          </a:xfrm>
        </p:spPr>
        <p:txBody>
          <a:bodyPr>
            <a:normAutofit/>
          </a:bodyPr>
          <a:lstStyle/>
          <a:p>
            <a:r>
              <a:rPr lang="da-DK" sz="2000" dirty="0" smtClean="0"/>
              <a:t>Hvis karkonstriktion forekommer </a:t>
            </a:r>
          </a:p>
          <a:p>
            <a:pPr lvl="1"/>
            <a:r>
              <a:rPr lang="da-DK" sz="1800" dirty="0" smtClean="0"/>
              <a:t>(og det gør det ved stress + angst)</a:t>
            </a:r>
          </a:p>
          <a:p>
            <a:endParaRPr lang="da-DK" sz="2000" dirty="0" smtClean="0"/>
          </a:p>
          <a:p>
            <a:r>
              <a:rPr lang="da-DK" sz="2000" dirty="0" smtClean="0"/>
              <a:t>Hvis stress over smerter øger rygning</a:t>
            </a:r>
          </a:p>
          <a:p>
            <a:pPr lvl="1"/>
            <a:r>
              <a:rPr lang="da-DK" sz="1600" dirty="0" smtClean="0"/>
              <a:t>(karkonstriktion) </a:t>
            </a:r>
          </a:p>
          <a:p>
            <a:endParaRPr lang="da-DK" sz="2000" dirty="0" smtClean="0"/>
          </a:p>
          <a:p>
            <a:r>
              <a:rPr lang="da-DK" sz="2000" dirty="0" smtClean="0"/>
              <a:t>Hvis stress og smerter forstyrrer nattesøvnen og afbryder den </a:t>
            </a:r>
            <a:r>
              <a:rPr lang="da-DK" sz="2000" dirty="0" err="1" smtClean="0"/>
              <a:t>cirkadiske</a:t>
            </a:r>
            <a:r>
              <a:rPr lang="da-DK" sz="2000" dirty="0" smtClean="0"/>
              <a:t> rytme og anabole vævsopbyggende fase</a:t>
            </a:r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3"/>
          </p:nvPr>
        </p:nvSpPr>
        <p:spPr>
          <a:xfrm>
            <a:off x="5066729" y="908720"/>
            <a:ext cx="4041775" cy="639762"/>
          </a:xfrm>
        </p:spPr>
        <p:txBody>
          <a:bodyPr/>
          <a:lstStyle/>
          <a:p>
            <a:r>
              <a:rPr lang="da-DK" dirty="0" smtClean="0"/>
              <a:t>Indirekte</a:t>
            </a:r>
            <a:endParaRPr lang="da-DK" dirty="0"/>
          </a:p>
        </p:txBody>
      </p:sp>
      <p:sp>
        <p:nvSpPr>
          <p:cNvPr id="8" name="Pladsholder til indhold 7"/>
          <p:cNvSpPr>
            <a:spLocks noGrp="1"/>
          </p:cNvSpPr>
          <p:nvPr>
            <p:ph sz="quarter" idx="4"/>
          </p:nvPr>
        </p:nvSpPr>
        <p:spPr>
          <a:xfrm>
            <a:off x="5066729" y="1556792"/>
            <a:ext cx="4041775" cy="51125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da-DK" sz="2200" dirty="0" smtClean="0"/>
          </a:p>
          <a:p>
            <a:pPr marL="0" indent="0">
              <a:buNone/>
            </a:pPr>
            <a:r>
              <a:rPr lang="da-DK" sz="2200" dirty="0" smtClean="0"/>
              <a:t>Ved at hæmme patienten i at opretholde en sund sårhelingsfremmende livsførelse med:</a:t>
            </a:r>
          </a:p>
          <a:p>
            <a:r>
              <a:rPr lang="da-DK" sz="2200" dirty="0" err="1" smtClean="0"/>
              <a:t>Dgl</a:t>
            </a:r>
            <a:r>
              <a:rPr lang="da-DK" sz="2200" dirty="0" smtClean="0"/>
              <a:t>. fysisk aktivitet</a:t>
            </a:r>
          </a:p>
          <a:p>
            <a:r>
              <a:rPr lang="da-DK" sz="2200" dirty="0" smtClean="0"/>
              <a:t>Proteinrigt kostindtag</a:t>
            </a:r>
          </a:p>
          <a:p>
            <a:r>
              <a:rPr lang="da-DK" sz="2200" dirty="0" smtClean="0"/>
              <a:t>Uforstyrret nattesøvn</a:t>
            </a:r>
          </a:p>
          <a:p>
            <a:endParaRPr lang="da-DK" dirty="0"/>
          </a:p>
          <a:p>
            <a:r>
              <a:rPr lang="da-DK" sz="2200" dirty="0" smtClean="0"/>
              <a:t>Hvis </a:t>
            </a:r>
            <a:r>
              <a:rPr lang="da-DK" sz="2200" dirty="0"/>
              <a:t>stress over smerter hæmmer </a:t>
            </a:r>
            <a:r>
              <a:rPr lang="da-DK" sz="2200" dirty="0" err="1" smtClean="0"/>
              <a:t>compliance</a:t>
            </a:r>
            <a:r>
              <a:rPr lang="da-DK" sz="2200" dirty="0" smtClean="0"/>
              <a:t> ift.</a:t>
            </a:r>
          </a:p>
          <a:p>
            <a:pPr lvl="1"/>
            <a:r>
              <a:rPr lang="da-DK" dirty="0" smtClean="0"/>
              <a:t>Sårbehandling </a:t>
            </a:r>
          </a:p>
          <a:p>
            <a:pPr lvl="1"/>
            <a:r>
              <a:rPr lang="da-DK" dirty="0" smtClean="0"/>
              <a:t>Helingsfremmende livsførelse</a:t>
            </a:r>
          </a:p>
          <a:p>
            <a:pPr lvl="1"/>
            <a:r>
              <a:rPr lang="da-DK" dirty="0"/>
              <a:t>F</a:t>
            </a:r>
            <a:r>
              <a:rPr lang="da-DK" dirty="0" smtClean="0"/>
              <a:t>remmøde </a:t>
            </a:r>
            <a:r>
              <a:rPr lang="da-DK" dirty="0"/>
              <a:t>til </a:t>
            </a:r>
            <a:r>
              <a:rPr lang="da-DK" dirty="0" smtClean="0"/>
              <a:t>sårbehandling</a:t>
            </a:r>
          </a:p>
          <a:p>
            <a:pPr marL="0" indent="0">
              <a:buNone/>
            </a:pPr>
            <a:r>
              <a:rPr lang="da-DK" dirty="0" smtClean="0"/>
              <a:t> </a:t>
            </a:r>
            <a:endParaRPr lang="da-DK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671254"/>
            <a:ext cx="1908175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0009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Smertesygepleje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237179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50106"/>
          </a:xfrm>
        </p:spPr>
        <p:txBody>
          <a:bodyPr/>
          <a:lstStyle/>
          <a:p>
            <a:r>
              <a:rPr lang="da-DK" dirty="0" smtClean="0"/>
              <a:t>Klinisk sårsmertesygepleje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006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a-DK" sz="2400" dirty="0" smtClean="0"/>
              <a:t>Identificere patienter med sårsmerter</a:t>
            </a:r>
          </a:p>
          <a:p>
            <a:pPr marL="514350" indent="-514350">
              <a:buFont typeface="+mj-lt"/>
              <a:buAutoNum type="arabicPeriod"/>
            </a:pPr>
            <a:endParaRPr lang="da-DK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da-DK" sz="2400" dirty="0" smtClean="0"/>
              <a:t>Indsamle relevante smertedata ved sygeplejefaglig sår-smerteanamnese</a:t>
            </a:r>
          </a:p>
          <a:p>
            <a:pPr marL="514350" indent="-514350">
              <a:buFont typeface="+mj-lt"/>
              <a:buAutoNum type="arabicPeriod"/>
            </a:pPr>
            <a:endParaRPr lang="da-DK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da-DK" sz="2400" dirty="0" smtClean="0"/>
              <a:t>Foranledige iværksættelse af en sufficient smertebehandling som matcher smertetype og smerteproblematik</a:t>
            </a:r>
          </a:p>
          <a:p>
            <a:pPr marL="514350" indent="-514350">
              <a:buFont typeface="+mj-lt"/>
              <a:buAutoNum type="arabicPeriod"/>
            </a:pPr>
            <a:endParaRPr lang="da-DK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da-DK" sz="2400" dirty="0" smtClean="0"/>
              <a:t>Sikre at smertebehandlingen opnår målene  </a:t>
            </a:r>
          </a:p>
          <a:p>
            <a:pPr marL="914400" lvl="1" indent="-514350">
              <a:buFont typeface="+mj-lt"/>
              <a:buAutoNum type="arabicPeriod"/>
            </a:pPr>
            <a:r>
              <a:rPr lang="da-DK" sz="2000" dirty="0" smtClean="0"/>
              <a:t>For effekten på smerteintensiteten på 3 i hvile / 5 ved fysisk aktivitet </a:t>
            </a:r>
          </a:p>
          <a:p>
            <a:pPr marL="914400" lvl="1" indent="-514350">
              <a:buFont typeface="+mj-lt"/>
              <a:buAutoNum type="arabicPeriod"/>
            </a:pPr>
            <a:r>
              <a:rPr lang="da-DK" sz="2000" dirty="0" smtClean="0"/>
              <a:t>muliggør sårhelingsfremmende livsførelse</a:t>
            </a:r>
          </a:p>
          <a:p>
            <a:pPr marL="514350" indent="-514350">
              <a:buFont typeface="+mj-lt"/>
              <a:buAutoNum type="arabicPeriod"/>
            </a:pPr>
            <a:endParaRPr lang="da-DK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da-DK" sz="2400" dirty="0" smtClean="0"/>
              <a:t>Dokumentere dette 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xmlns="" val="180663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sz="4000" dirty="0" smtClean="0"/>
              <a:t>Identifikation af patienter med sårsmerter</a:t>
            </a:r>
            <a:br>
              <a:rPr lang="da-DK" sz="4000" dirty="0" smtClean="0"/>
            </a:br>
            <a:r>
              <a:rPr lang="da-DK" sz="4000" dirty="0" smtClean="0"/>
              <a:t>før hver sårbehandling</a:t>
            </a:r>
            <a:endParaRPr lang="da-DK" sz="4000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Screening for sårsmerter: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da-DK" sz="2000" dirty="0" smtClean="0"/>
          </a:p>
          <a:p>
            <a:pPr marL="0" indent="0">
              <a:buNone/>
            </a:pPr>
            <a:r>
              <a:rPr lang="da-DK" sz="2000" dirty="0" smtClean="0"/>
              <a:t>Spørg patienten OM der er smerter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da-DK" sz="2000" dirty="0" smtClean="0"/>
              <a:t>Her og nu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da-DK" sz="2000" dirty="0" smtClean="0"/>
              <a:t>Ved bandagefjernelse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da-DK" sz="2000" dirty="0" smtClean="0"/>
              <a:t>Ved sidste sårbehandling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da-DK" sz="2000" dirty="0" smtClean="0"/>
              <a:t>Efter sidste sårbehandling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da-DK" sz="2000" dirty="0" smtClean="0"/>
              <a:t>Tiden mellem sårbehandlinger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da-DK" sz="2000" dirty="0" smtClean="0"/>
              <a:t>Om natten</a:t>
            </a:r>
          </a:p>
          <a:p>
            <a:pPr marL="0" indent="0">
              <a:buNone/>
            </a:pPr>
            <a:endParaRPr lang="da-DK" sz="2000" dirty="0" smtClean="0"/>
          </a:p>
          <a:p>
            <a:pPr marL="0" indent="0">
              <a:buNone/>
            </a:pPr>
            <a:r>
              <a:rPr lang="da-DK" sz="2000" dirty="0" smtClean="0"/>
              <a:t>Bed patienten om at give et </a:t>
            </a:r>
            <a:r>
              <a:rPr lang="da-DK" sz="2000" i="1" dirty="0" smtClean="0"/>
              <a:t>ærligt</a:t>
            </a:r>
            <a:r>
              <a:rPr lang="da-DK" sz="2000" dirty="0" smtClean="0"/>
              <a:t> svar i stedet for et </a:t>
            </a:r>
            <a:r>
              <a:rPr lang="da-DK" sz="2000" i="1" dirty="0" smtClean="0"/>
              <a:t>høfligt</a:t>
            </a:r>
            <a:r>
              <a:rPr lang="da-DK" sz="2000" dirty="0" smtClean="0"/>
              <a:t> svar </a:t>
            </a:r>
            <a:endParaRPr lang="da-DK" sz="2000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3"/>
          </p:nvPr>
        </p:nvSpPr>
        <p:spPr>
          <a:xfrm>
            <a:off x="4922713" y="1535113"/>
            <a:ext cx="4041775" cy="639762"/>
          </a:xfrm>
        </p:spPr>
        <p:txBody>
          <a:bodyPr/>
          <a:lstStyle/>
          <a:p>
            <a:r>
              <a:rPr lang="da-DK" dirty="0"/>
              <a:t>Såfremt der er smerter</a:t>
            </a:r>
            <a:r>
              <a:rPr lang="da-DK" dirty="0" smtClean="0"/>
              <a:t>:</a:t>
            </a: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4"/>
          </p:nvPr>
        </p:nvSpPr>
        <p:spPr>
          <a:xfrm>
            <a:off x="4778697" y="2174875"/>
            <a:ext cx="4041775" cy="3951288"/>
          </a:xfrm>
        </p:spPr>
        <p:txBody>
          <a:bodyPr>
            <a:normAutofit/>
          </a:bodyPr>
          <a:lstStyle/>
          <a:p>
            <a:endParaRPr lang="da-DK" sz="2000" dirty="0" smtClean="0"/>
          </a:p>
          <a:p>
            <a:r>
              <a:rPr lang="da-DK" sz="2000" dirty="0" smtClean="0"/>
              <a:t>Lær patienten at smertescore med en valideret smerteskala</a:t>
            </a:r>
          </a:p>
          <a:p>
            <a:endParaRPr lang="da-DK" sz="2000" dirty="0" smtClean="0"/>
          </a:p>
          <a:p>
            <a:r>
              <a:rPr lang="da-DK" sz="2000" dirty="0" smtClean="0"/>
              <a:t>Afdæk patientens samlede smerteproblematik:</a:t>
            </a:r>
          </a:p>
          <a:p>
            <a:endParaRPr lang="da-DK" sz="2000" dirty="0"/>
          </a:p>
          <a:p>
            <a:r>
              <a:rPr lang="da-DK" sz="2000" dirty="0" smtClean="0"/>
              <a:t>Optag en sygeplejefaglig sårsmerteanamnese</a:t>
            </a:r>
          </a:p>
        </p:txBody>
      </p:sp>
    </p:spTree>
    <p:extLst>
      <p:ext uri="{BB962C8B-B14F-4D97-AF65-F5344CB8AC3E}">
        <p14:creationId xmlns:p14="http://schemas.microsoft.com/office/powerpoint/2010/main" xmlns="" val="34649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a-DK" sz="3600" dirty="0" smtClean="0"/>
              <a:t>Validerede </a:t>
            </a:r>
            <a:br>
              <a:rPr lang="da-DK" sz="3600" dirty="0" smtClean="0"/>
            </a:br>
            <a:r>
              <a:rPr lang="da-DK" sz="3600" dirty="0" smtClean="0"/>
              <a:t>smerteskalaer</a:t>
            </a:r>
            <a:endParaRPr lang="da-DK" sz="3600" dirty="0"/>
          </a:p>
        </p:txBody>
      </p:sp>
      <p:pic>
        <p:nvPicPr>
          <p:cNvPr id="13" name="Pladsholder til indhold 3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020" y="2348187"/>
            <a:ext cx="4039985" cy="3029989"/>
          </a:xfrm>
          <a:prstGeom prst="rect">
            <a:avLst/>
          </a:prstGeom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8724" y="1844824"/>
            <a:ext cx="3829282" cy="1996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9684" y="260649"/>
            <a:ext cx="4227355" cy="215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64187">
            <a:off x="5376037" y="3506073"/>
            <a:ext cx="3134657" cy="842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26389">
            <a:off x="5368829" y="4827422"/>
            <a:ext cx="3149073" cy="1450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8292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62872" cy="1143000"/>
          </a:xfrm>
        </p:spPr>
        <p:txBody>
          <a:bodyPr/>
          <a:lstStyle/>
          <a:p>
            <a:r>
              <a:rPr lang="da-DK" dirty="0" smtClean="0"/>
              <a:t>Algoritmer </a:t>
            </a:r>
            <a:endParaRPr lang="da-DK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16200000">
            <a:off x="517919" y="1481568"/>
            <a:ext cx="3786299" cy="465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16200000">
            <a:off x="3640180" y="1624516"/>
            <a:ext cx="6202921" cy="361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765302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>Sygeplejefaglig sårsmerte anamnese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220216" y="1340768"/>
            <a:ext cx="4495800" cy="5328592"/>
          </a:xfrm>
        </p:spPr>
        <p:txBody>
          <a:bodyPr>
            <a:normAutofit fontScale="70000" lnSpcReduction="20000"/>
          </a:bodyPr>
          <a:lstStyle/>
          <a:p>
            <a:r>
              <a:rPr lang="da-DK" b="1" dirty="0" smtClean="0"/>
              <a:t>Hvornår ?</a:t>
            </a:r>
          </a:p>
          <a:p>
            <a:pPr lvl="1"/>
            <a:r>
              <a:rPr lang="da-DK" dirty="0" smtClean="0"/>
              <a:t>Udløsende faktorer</a:t>
            </a:r>
            <a:endParaRPr lang="da-DK" dirty="0"/>
          </a:p>
          <a:p>
            <a:pPr lvl="1"/>
            <a:r>
              <a:rPr lang="da-DK" dirty="0"/>
              <a:t>Døgnvariation</a:t>
            </a:r>
          </a:p>
          <a:p>
            <a:endParaRPr lang="da-DK" b="1" dirty="0" smtClean="0"/>
          </a:p>
          <a:p>
            <a:r>
              <a:rPr lang="da-DK" b="1" dirty="0" smtClean="0"/>
              <a:t>Hvor ?</a:t>
            </a:r>
          </a:p>
          <a:p>
            <a:pPr lvl="1"/>
            <a:r>
              <a:rPr lang="da-DK" dirty="0" smtClean="0"/>
              <a:t>Lokalisation</a:t>
            </a:r>
          </a:p>
          <a:p>
            <a:endParaRPr lang="da-DK" b="1" dirty="0" smtClean="0"/>
          </a:p>
          <a:p>
            <a:r>
              <a:rPr lang="da-DK" b="1" dirty="0" smtClean="0"/>
              <a:t>Hvordan ?</a:t>
            </a:r>
          </a:p>
          <a:p>
            <a:pPr lvl="1"/>
            <a:r>
              <a:rPr lang="da-DK" dirty="0"/>
              <a:t>s</a:t>
            </a:r>
            <a:r>
              <a:rPr lang="da-DK" dirty="0" smtClean="0"/>
              <a:t>merten føles / smertetype</a:t>
            </a:r>
          </a:p>
          <a:p>
            <a:endParaRPr lang="da-DK" b="1" dirty="0" smtClean="0"/>
          </a:p>
          <a:p>
            <a:r>
              <a:rPr lang="da-DK" b="1" dirty="0" smtClean="0"/>
              <a:t>Hvor stærk ?</a:t>
            </a:r>
          </a:p>
          <a:p>
            <a:pPr lvl="1"/>
            <a:r>
              <a:rPr lang="da-DK" dirty="0" smtClean="0"/>
              <a:t>Smertescore </a:t>
            </a:r>
          </a:p>
          <a:p>
            <a:pPr lvl="2"/>
            <a:r>
              <a:rPr lang="da-DK" dirty="0" smtClean="0"/>
              <a:t>Før, under og efter procedure</a:t>
            </a:r>
          </a:p>
          <a:p>
            <a:pPr lvl="2"/>
            <a:r>
              <a:rPr lang="da-DK" dirty="0"/>
              <a:t>I </a:t>
            </a:r>
            <a:r>
              <a:rPr lang="da-DK" dirty="0" smtClean="0"/>
              <a:t>hvile  / ved fysisk aktivitet</a:t>
            </a:r>
          </a:p>
          <a:p>
            <a:pPr lvl="2"/>
            <a:r>
              <a:rPr lang="da-DK" dirty="0" smtClean="0"/>
              <a:t>Natligt </a:t>
            </a:r>
          </a:p>
          <a:p>
            <a:endParaRPr lang="da-DK" dirty="0"/>
          </a:p>
          <a:p>
            <a:r>
              <a:rPr lang="da-DK" b="1" dirty="0" smtClean="0"/>
              <a:t>Hvad </a:t>
            </a:r>
            <a:r>
              <a:rPr lang="da-DK" b="1" dirty="0"/>
              <a:t>er det mest smertefulde?</a:t>
            </a:r>
          </a:p>
          <a:p>
            <a:pPr lvl="2"/>
            <a:endParaRPr lang="da-DK" dirty="0" smtClean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4008" y="1196752"/>
            <a:ext cx="4392488" cy="5472608"/>
          </a:xfrm>
        </p:spPr>
        <p:txBody>
          <a:bodyPr>
            <a:normAutofit fontScale="70000" lnSpcReduction="20000"/>
          </a:bodyPr>
          <a:lstStyle/>
          <a:p>
            <a:r>
              <a:rPr lang="da-DK" dirty="0" smtClean="0"/>
              <a:t>Hvad </a:t>
            </a:r>
            <a:r>
              <a:rPr lang="da-DK" dirty="0"/>
              <a:t>hindrer </a:t>
            </a:r>
            <a:r>
              <a:rPr lang="da-DK" dirty="0" smtClean="0"/>
              <a:t>smerterne </a:t>
            </a:r>
            <a:r>
              <a:rPr lang="da-DK" dirty="0"/>
              <a:t>patienten i </a:t>
            </a:r>
            <a:r>
              <a:rPr lang="da-DK" dirty="0" smtClean="0"/>
              <a:t>?</a:t>
            </a:r>
            <a:endParaRPr lang="da-DK" dirty="0"/>
          </a:p>
          <a:p>
            <a:pPr lvl="1"/>
            <a:r>
              <a:rPr lang="da-DK" dirty="0"/>
              <a:t>Fysisk aktivitet </a:t>
            </a:r>
            <a:endParaRPr lang="da-DK" dirty="0" smtClean="0"/>
          </a:p>
          <a:p>
            <a:pPr lvl="1"/>
            <a:r>
              <a:rPr lang="da-DK" dirty="0" smtClean="0"/>
              <a:t>Appetit    </a:t>
            </a:r>
          </a:p>
          <a:p>
            <a:pPr lvl="1"/>
            <a:r>
              <a:rPr lang="da-DK" dirty="0" smtClean="0"/>
              <a:t>Socialt samvær </a:t>
            </a:r>
          </a:p>
          <a:p>
            <a:pPr lvl="1"/>
            <a:r>
              <a:rPr lang="da-DK" dirty="0" smtClean="0"/>
              <a:t>Humør</a:t>
            </a:r>
          </a:p>
          <a:p>
            <a:pPr lvl="1"/>
            <a:r>
              <a:rPr lang="da-DK" dirty="0" smtClean="0"/>
              <a:t>Uforstyrret nattesøvn </a:t>
            </a:r>
            <a:endParaRPr lang="da-DK" dirty="0"/>
          </a:p>
          <a:p>
            <a:endParaRPr lang="da-DK" dirty="0" smtClean="0"/>
          </a:p>
          <a:p>
            <a:r>
              <a:rPr lang="da-DK" dirty="0" smtClean="0"/>
              <a:t>Hvad </a:t>
            </a:r>
            <a:r>
              <a:rPr lang="da-DK" dirty="0"/>
              <a:t>kan lindre </a:t>
            </a:r>
            <a:r>
              <a:rPr lang="da-DK" dirty="0" smtClean="0"/>
              <a:t>smerten ?</a:t>
            </a:r>
            <a:endParaRPr lang="da-DK" dirty="0"/>
          </a:p>
          <a:p>
            <a:pPr lvl="1"/>
            <a:r>
              <a:rPr lang="da-DK" dirty="0"/>
              <a:t>Non-farmakologiske interventioner</a:t>
            </a:r>
          </a:p>
          <a:p>
            <a:endParaRPr lang="da-DK" dirty="0" smtClean="0"/>
          </a:p>
          <a:p>
            <a:r>
              <a:rPr lang="da-DK" dirty="0" smtClean="0"/>
              <a:t>Hvilke </a:t>
            </a:r>
            <a:r>
              <a:rPr lang="da-DK" dirty="0"/>
              <a:t>smertestillende præparater får patienten </a:t>
            </a:r>
            <a:r>
              <a:rPr lang="da-DK" dirty="0" smtClean="0"/>
              <a:t>allerede ?</a:t>
            </a:r>
          </a:p>
          <a:p>
            <a:endParaRPr lang="da-DK" dirty="0" smtClean="0"/>
          </a:p>
          <a:p>
            <a:r>
              <a:rPr lang="da-DK" dirty="0" smtClean="0"/>
              <a:t>Er der noget patienten ikke kan tåle ?</a:t>
            </a:r>
          </a:p>
          <a:p>
            <a:endParaRPr lang="da-DK" dirty="0"/>
          </a:p>
          <a:p>
            <a:r>
              <a:rPr lang="da-DK" dirty="0" smtClean="0"/>
              <a:t>Hvad mener patienten om </a:t>
            </a:r>
          </a:p>
          <a:p>
            <a:pPr lvl="1"/>
            <a:r>
              <a:rPr lang="da-DK" dirty="0" smtClean="0"/>
              <a:t>at tage medicin generelt </a:t>
            </a:r>
          </a:p>
          <a:p>
            <a:pPr lvl="1"/>
            <a:r>
              <a:rPr lang="da-DK" dirty="0" smtClean="0"/>
              <a:t>at tage smertestillende</a:t>
            </a: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18779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3600" dirty="0" smtClean="0"/>
              <a:t>Smerteproblematikken er patientens svar på sårsmerteanamnesen, et eksempel: </a:t>
            </a:r>
            <a:endParaRPr lang="da-DK" sz="3600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Smerter og konsekvenser</a:t>
            </a:r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da-DK" sz="2000" dirty="0" smtClean="0"/>
          </a:p>
          <a:p>
            <a:r>
              <a:rPr lang="da-DK" sz="2000" i="1" dirty="0" smtClean="0"/>
              <a:t>Konstante smerter 4-5 NRS</a:t>
            </a:r>
          </a:p>
          <a:p>
            <a:r>
              <a:rPr lang="da-DK" sz="2000" i="1" dirty="0" smtClean="0"/>
              <a:t>Ikke fysisk </a:t>
            </a:r>
            <a:r>
              <a:rPr lang="da-DK" sz="2000" i="1" dirty="0"/>
              <a:t>aktiv hver dag</a:t>
            </a:r>
          </a:p>
          <a:p>
            <a:r>
              <a:rPr lang="da-DK" sz="2000" i="1" dirty="0" smtClean="0"/>
              <a:t>Smerter forværres af fysisk aktivitet og sårprocedure</a:t>
            </a:r>
          </a:p>
          <a:p>
            <a:r>
              <a:rPr lang="da-DK" sz="2000" i="1" dirty="0"/>
              <a:t>Stærke smerter </a:t>
            </a:r>
            <a:r>
              <a:rPr lang="da-DK" sz="2000" i="1" dirty="0" smtClean="0"/>
              <a:t>8-9 </a:t>
            </a:r>
            <a:r>
              <a:rPr lang="da-DK" sz="2000" i="1" dirty="0"/>
              <a:t>NRS ved </a:t>
            </a:r>
            <a:r>
              <a:rPr lang="da-DK" sz="2000" i="1" dirty="0" smtClean="0"/>
              <a:t>aktivitet og sårbehandling</a:t>
            </a:r>
          </a:p>
          <a:p>
            <a:r>
              <a:rPr lang="da-DK" sz="2000" i="1" dirty="0"/>
              <a:t>Kun </a:t>
            </a:r>
            <a:r>
              <a:rPr lang="da-DK" sz="2000" i="1" dirty="0" err="1"/>
              <a:t>nociceptive</a:t>
            </a:r>
            <a:r>
              <a:rPr lang="da-DK" sz="2000" i="1" dirty="0"/>
              <a:t> </a:t>
            </a:r>
            <a:r>
              <a:rPr lang="da-DK" sz="2000" i="1" dirty="0" smtClean="0"/>
              <a:t>smerter</a:t>
            </a:r>
            <a:endParaRPr lang="da-DK" sz="2000" i="1" dirty="0"/>
          </a:p>
          <a:p>
            <a:r>
              <a:rPr lang="da-DK" sz="2000" i="1" dirty="0" smtClean="0"/>
              <a:t>Vågner af smerter 7 NRS hver nat</a:t>
            </a:r>
          </a:p>
          <a:p>
            <a:r>
              <a:rPr lang="da-DK" sz="2000" i="1" dirty="0" smtClean="0"/>
              <a:t>Bryder sig ikke om at tage piller – prøver at holde det ud</a:t>
            </a:r>
            <a:endParaRPr lang="da-DK" sz="2000" i="1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da-DK" dirty="0" smtClean="0"/>
              <a:t>Hvilken sår-smertebehandling ?</a:t>
            </a:r>
            <a:endParaRPr lang="da-DK" dirty="0"/>
          </a:p>
        </p:txBody>
      </p:sp>
      <p:pic>
        <p:nvPicPr>
          <p:cNvPr id="13" name="Pladsholder til indhold 1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xmlns="" val="413789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213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33628744"/>
              </p:ext>
            </p:extLst>
          </p:nvPr>
        </p:nvGraphicFramePr>
        <p:xfrm>
          <a:off x="457200" y="1828800"/>
          <a:ext cx="8382000" cy="4433892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</a:tblGrid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 kl.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9804"/>
                      </a:srgbClr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32454" name="Rectangle 3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da-DK" altLang="da-DK" b="1" dirty="0" smtClean="0"/>
              <a:t>Behov for døgndækkende </a:t>
            </a:r>
            <a:br>
              <a:rPr lang="da-DK" altLang="da-DK" b="1" dirty="0" smtClean="0"/>
            </a:br>
            <a:r>
              <a:rPr lang="da-DK" altLang="da-DK" b="1" dirty="0" smtClean="0"/>
              <a:t>doser / behandling</a:t>
            </a:r>
          </a:p>
        </p:txBody>
      </p:sp>
    </p:spTree>
    <p:extLst>
      <p:ext uri="{BB962C8B-B14F-4D97-AF65-F5344CB8AC3E}">
        <p14:creationId xmlns:p14="http://schemas.microsoft.com/office/powerpoint/2010/main" xmlns="" val="966755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2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2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2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45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Husk dokumentation</a:t>
            </a: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dirty="0"/>
              <a:t>Dokumenter: </a:t>
            </a:r>
            <a:endParaRPr lang="da-DK" dirty="0" smtClean="0"/>
          </a:p>
          <a:p>
            <a:pPr marL="0" indent="0">
              <a:buNone/>
            </a:pPr>
            <a:endParaRPr lang="da-DK" dirty="0"/>
          </a:p>
          <a:p>
            <a:r>
              <a:rPr lang="da-DK" dirty="0" smtClean="0"/>
              <a:t>Smertescores</a:t>
            </a:r>
            <a:endParaRPr lang="da-DK" dirty="0"/>
          </a:p>
          <a:p>
            <a:r>
              <a:rPr lang="da-DK" dirty="0"/>
              <a:t>Lokalbedøvelse </a:t>
            </a:r>
          </a:p>
          <a:p>
            <a:r>
              <a:rPr lang="da-DK" dirty="0" smtClean="0"/>
              <a:t>Smertebehandling</a:t>
            </a:r>
          </a:p>
          <a:p>
            <a:endParaRPr lang="da-DK" dirty="0" smtClean="0"/>
          </a:p>
          <a:p>
            <a:r>
              <a:rPr lang="da-DK" dirty="0" smtClean="0"/>
              <a:t>Patientens:</a:t>
            </a:r>
          </a:p>
          <a:p>
            <a:pPr lvl="1"/>
            <a:r>
              <a:rPr lang="da-DK" dirty="0" smtClean="0"/>
              <a:t>Fysiske aktivitetsniveau</a:t>
            </a:r>
          </a:p>
          <a:p>
            <a:pPr lvl="1"/>
            <a:r>
              <a:rPr lang="da-DK" dirty="0" smtClean="0"/>
              <a:t>Kostindtag/appetit</a:t>
            </a:r>
          </a:p>
          <a:p>
            <a:pPr lvl="1"/>
            <a:r>
              <a:rPr lang="da-DK" dirty="0" smtClean="0"/>
              <a:t>Humør</a:t>
            </a:r>
          </a:p>
          <a:p>
            <a:pPr lvl="1"/>
            <a:r>
              <a:rPr lang="da-DK" dirty="0" smtClean="0"/>
              <a:t>Nattesøvn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dirty="0" smtClean="0"/>
              <a:t>Foretag smertescoring:</a:t>
            </a:r>
          </a:p>
          <a:p>
            <a:endParaRPr lang="da-DK" dirty="0" smtClean="0"/>
          </a:p>
          <a:p>
            <a:r>
              <a:rPr lang="da-DK" dirty="0" smtClean="0"/>
              <a:t>FØR</a:t>
            </a:r>
          </a:p>
          <a:p>
            <a:r>
              <a:rPr lang="da-DK" dirty="0" smtClean="0"/>
              <a:t>UNDER</a:t>
            </a:r>
            <a:endParaRPr lang="da-DK" dirty="0"/>
          </a:p>
          <a:p>
            <a:r>
              <a:rPr lang="da-DK" dirty="0" smtClean="0"/>
              <a:t>EFTER</a:t>
            </a:r>
          </a:p>
          <a:p>
            <a:endParaRPr lang="da-DK" dirty="0"/>
          </a:p>
          <a:p>
            <a:r>
              <a:rPr lang="da-DK" dirty="0" smtClean="0"/>
              <a:t>Behandlingsprocedure 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126810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63600" y="260350"/>
            <a:ext cx="8280400" cy="1081088"/>
          </a:xfrm>
        </p:spPr>
        <p:txBody>
          <a:bodyPr rtlCol="0">
            <a:noAutofit/>
          </a:bodyPr>
          <a:lstStyle/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da-DK" sz="3600" dirty="0" smtClean="0"/>
              <a:t>Undervis patienten i smerters negative følger for sårhelingsfremmende livsførelse  </a:t>
            </a:r>
            <a:endParaRPr lang="da-DK" sz="3600" dirty="0"/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169245" y="6334780"/>
            <a:ext cx="89646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a-DK" altLang="da-DK" sz="1200" dirty="0">
                <a:latin typeface="Arial Unicode MS" pitchFamily="34" charset="-128"/>
              </a:rPr>
              <a:t>Rasmussen et al. </a:t>
            </a:r>
            <a:r>
              <a:rPr lang="da-DK" altLang="da-DK" sz="1200" dirty="0" err="1">
                <a:latin typeface="Arial Unicode MS" pitchFamily="34" charset="-128"/>
              </a:rPr>
              <a:t>Pain</a:t>
            </a:r>
            <a:r>
              <a:rPr lang="da-DK" altLang="da-DK" sz="1200" dirty="0">
                <a:latin typeface="Arial Unicode MS" pitchFamily="34" charset="-128"/>
              </a:rPr>
              <a:t> 1998 nr. 78, Smerter en lærebog, </a:t>
            </a:r>
            <a:r>
              <a:rPr lang="da-DK" altLang="da-DK" sz="1200" dirty="0" err="1">
                <a:latin typeface="Arial Unicode MS" pitchFamily="34" charset="-128"/>
              </a:rPr>
              <a:t>FADL’s</a:t>
            </a:r>
            <a:r>
              <a:rPr lang="da-DK" altLang="da-DK" sz="1200" dirty="0">
                <a:latin typeface="Arial Unicode MS" pitchFamily="34" charset="-128"/>
              </a:rPr>
              <a:t> forlag 2003, </a:t>
            </a:r>
          </a:p>
          <a:p>
            <a:r>
              <a:rPr lang="da-DK" altLang="da-DK" sz="1200" dirty="0" err="1" smtClean="0">
                <a:latin typeface="Arial Unicode MS" pitchFamily="34" charset="-128"/>
              </a:rPr>
              <a:t>Pasero</a:t>
            </a:r>
            <a:r>
              <a:rPr lang="da-DK" altLang="da-DK" sz="1200" dirty="0">
                <a:latin typeface="Arial Unicode MS" pitchFamily="34" charset="-128"/>
              </a:rPr>
              <a:t>, Rakel, </a:t>
            </a:r>
            <a:r>
              <a:rPr lang="da-DK" altLang="da-DK" sz="1200" dirty="0" err="1">
                <a:latin typeface="Arial Unicode MS" pitchFamily="34" charset="-128"/>
              </a:rPr>
              <a:t>McCaffery</a:t>
            </a:r>
            <a:r>
              <a:rPr lang="da-DK" altLang="da-DK" sz="1200" dirty="0">
                <a:latin typeface="Arial Unicode MS" pitchFamily="34" charset="-128"/>
              </a:rPr>
              <a:t>: </a:t>
            </a:r>
            <a:r>
              <a:rPr lang="da-DK" altLang="da-DK" sz="1200" dirty="0" err="1">
                <a:latin typeface="Arial Unicode MS" pitchFamily="34" charset="-128"/>
              </a:rPr>
              <a:t>Postopr</a:t>
            </a:r>
            <a:r>
              <a:rPr lang="da-DK" altLang="da-DK" sz="1200" dirty="0">
                <a:latin typeface="Arial Unicode MS" pitchFamily="34" charset="-128"/>
              </a:rPr>
              <a:t>. </a:t>
            </a:r>
            <a:r>
              <a:rPr lang="da-DK" altLang="da-DK" sz="1200" dirty="0" err="1">
                <a:latin typeface="Arial Unicode MS" pitchFamily="34" charset="-128"/>
              </a:rPr>
              <a:t>pain</a:t>
            </a:r>
            <a:r>
              <a:rPr lang="da-DK" altLang="da-DK" sz="1200" dirty="0">
                <a:latin typeface="Arial Unicode MS" pitchFamily="34" charset="-128"/>
              </a:rPr>
              <a:t> management in </a:t>
            </a:r>
            <a:r>
              <a:rPr lang="da-DK" altLang="da-DK" sz="1200" dirty="0" err="1">
                <a:latin typeface="Arial Unicode MS" pitchFamily="34" charset="-128"/>
              </a:rPr>
              <a:t>older</a:t>
            </a:r>
            <a:r>
              <a:rPr lang="da-DK" altLang="da-DK" sz="1200" dirty="0">
                <a:latin typeface="Arial Unicode MS" pitchFamily="34" charset="-128"/>
              </a:rPr>
              <a:t> </a:t>
            </a:r>
            <a:r>
              <a:rPr lang="da-DK" altLang="da-DK" sz="1200" dirty="0" err="1">
                <a:latin typeface="Arial Unicode MS" pitchFamily="34" charset="-128"/>
              </a:rPr>
              <a:t>adult</a:t>
            </a:r>
            <a:r>
              <a:rPr lang="da-DK" altLang="da-DK" sz="1200" dirty="0">
                <a:latin typeface="Arial Unicode MS" pitchFamily="34" charset="-128"/>
              </a:rPr>
              <a:t>, IASP Press 2005,  m.fl</a:t>
            </a:r>
            <a:r>
              <a:rPr lang="da-DK" altLang="da-DK" sz="1600" dirty="0">
                <a:latin typeface="Arial Unicode MS" pitchFamily="34" charset="-128"/>
              </a:rPr>
              <a:t>.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-89695" y="2420888"/>
            <a:ext cx="457200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a-DK" altLang="da-DK" sz="2000" b="1" dirty="0">
                <a:latin typeface="Calibri" pitchFamily="34" charset="0"/>
              </a:rPr>
              <a:t>”</a:t>
            </a:r>
            <a:r>
              <a:rPr lang="da-DK" altLang="da-DK" sz="2000" b="1" i="1" dirty="0">
                <a:latin typeface="Calibri" pitchFamily="34" charset="0"/>
              </a:rPr>
              <a:t>sufficient </a:t>
            </a:r>
            <a:r>
              <a:rPr lang="da-DK" altLang="da-DK" sz="2000" b="1" i="1" dirty="0" smtClean="0">
                <a:latin typeface="Calibri" pitchFamily="34" charset="0"/>
              </a:rPr>
              <a:t>smertebehandling  </a:t>
            </a:r>
            <a:r>
              <a:rPr lang="da-DK" altLang="da-DK" sz="2000" b="1" i="1" dirty="0">
                <a:latin typeface="Calibri" pitchFamily="34" charset="0"/>
              </a:rPr>
              <a:t/>
            </a:r>
            <a:br>
              <a:rPr lang="da-DK" altLang="da-DK" sz="2000" b="1" i="1" dirty="0">
                <a:latin typeface="Calibri" pitchFamily="34" charset="0"/>
              </a:rPr>
            </a:br>
            <a:r>
              <a:rPr lang="da-DK" altLang="da-DK" sz="2000" b="1" i="1" dirty="0" smtClean="0">
                <a:latin typeface="Calibri" pitchFamily="34" charset="0"/>
              </a:rPr>
              <a:t> er forudsætningen for opretholdelse af en sårhelingsfremmende livsførelse”</a:t>
            </a:r>
            <a:endParaRPr lang="da-DK" altLang="da-DK" sz="1600" b="1" i="1" dirty="0">
              <a:latin typeface="Calibri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198"/>
          <a:stretch/>
        </p:blipFill>
        <p:spPr bwMode="auto">
          <a:xfrm>
            <a:off x="4558507" y="1571625"/>
            <a:ext cx="4495800" cy="326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5645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107504" y="44623"/>
            <a:ext cx="8784976" cy="1440161"/>
          </a:xfrm>
        </p:spPr>
        <p:txBody>
          <a:bodyPr>
            <a:normAutofit fontScale="90000"/>
          </a:bodyPr>
          <a:lstStyle/>
          <a:p>
            <a:pPr lvl="2" algn="ctr" rtl="0">
              <a:spcBef>
                <a:spcPct val="0"/>
              </a:spcBef>
            </a:pPr>
            <a:r>
              <a:rPr lang="da-DK" sz="2400" b="1" dirty="0" smtClean="0">
                <a:latin typeface="Calibri"/>
                <a:cs typeface="Calibri"/>
              </a:rPr>
              <a:t>Sufficient smertebehandling beskrives i litteraturen som</a:t>
            </a:r>
            <a:br>
              <a:rPr lang="da-DK" sz="2400" b="1" dirty="0" smtClean="0">
                <a:latin typeface="Calibri"/>
                <a:cs typeface="Calibri"/>
              </a:rPr>
            </a:br>
            <a:r>
              <a:rPr lang="da-DK" sz="2400" b="1" i="1" dirty="0" smtClean="0">
                <a:latin typeface="Calibri"/>
                <a:cs typeface="Calibri"/>
              </a:rPr>
              <a:t>”tilstrækkelig effektiv til at patienten kan hvile/sove og være fysisk aktiv”</a:t>
            </a:r>
            <a:r>
              <a:rPr lang="da-DK" sz="2400" b="1" dirty="0" smtClean="0">
                <a:latin typeface="Calibri"/>
                <a:cs typeface="Calibri"/>
              </a:rPr>
              <a:t/>
            </a:r>
            <a:br>
              <a:rPr lang="da-DK" sz="2400" b="1" dirty="0" smtClean="0">
                <a:latin typeface="Calibri"/>
                <a:cs typeface="Calibri"/>
              </a:rPr>
            </a:b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>
          <a:xfrm>
            <a:off x="4139952" y="1435100"/>
            <a:ext cx="4546848" cy="469106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endParaRPr lang="da-DK" sz="2800" dirty="0" smtClean="0">
              <a:latin typeface="Calibri"/>
              <a:cs typeface="Calibri"/>
            </a:endParaRPr>
          </a:p>
          <a:p>
            <a:pPr marL="914400" lvl="2" indent="0">
              <a:buNone/>
            </a:pPr>
            <a:endParaRPr lang="da-DK" sz="2800" dirty="0">
              <a:latin typeface="Calibri"/>
              <a:cs typeface="Calibri"/>
            </a:endParaRPr>
          </a:p>
          <a:p>
            <a:endParaRPr lang="da-DK" dirty="0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half" idx="2"/>
          </p:nvPr>
        </p:nvSpPr>
        <p:spPr>
          <a:xfrm>
            <a:off x="457200" y="3429000"/>
            <a:ext cx="3898776" cy="2016224"/>
          </a:xfrm>
        </p:spPr>
        <p:txBody>
          <a:bodyPr/>
          <a:lstStyle/>
          <a:p>
            <a:pPr marL="0" lvl="2"/>
            <a:r>
              <a:rPr lang="da-DK" sz="2400" b="1" dirty="0">
                <a:latin typeface="Calibri"/>
                <a:cs typeface="Calibri"/>
              </a:rPr>
              <a:t>M</a:t>
            </a:r>
            <a:r>
              <a:rPr lang="da-DK" sz="2400" b="1" dirty="0" smtClean="0">
                <a:latin typeface="Calibri"/>
                <a:cs typeface="Calibri"/>
              </a:rPr>
              <a:t>aximal smertescore:</a:t>
            </a:r>
          </a:p>
          <a:p>
            <a:pPr marL="0" lvl="2"/>
            <a:r>
              <a:rPr lang="da-DK" sz="2400" b="1" dirty="0" smtClean="0">
                <a:latin typeface="Calibri"/>
                <a:cs typeface="Calibri"/>
              </a:rPr>
              <a:t>     3 VAS/NRS </a:t>
            </a:r>
            <a:r>
              <a:rPr lang="da-DK" sz="2400" b="1" dirty="0">
                <a:latin typeface="Calibri"/>
                <a:cs typeface="Calibri"/>
              </a:rPr>
              <a:t>i hvile  </a:t>
            </a:r>
          </a:p>
          <a:p>
            <a:pPr marL="0" lvl="2"/>
            <a:r>
              <a:rPr lang="da-DK" sz="2400" b="1" dirty="0" smtClean="0">
                <a:latin typeface="Calibri"/>
                <a:cs typeface="Calibri"/>
              </a:rPr>
              <a:t>     5 VAS/NRS </a:t>
            </a:r>
            <a:r>
              <a:rPr lang="da-DK" sz="2400" b="1" dirty="0">
                <a:latin typeface="Calibri"/>
                <a:cs typeface="Calibri"/>
              </a:rPr>
              <a:t>ved </a:t>
            </a:r>
            <a:r>
              <a:rPr lang="da-DK" sz="2400" b="1" dirty="0" smtClean="0">
                <a:latin typeface="Calibri"/>
                <a:cs typeface="Calibri"/>
              </a:rPr>
              <a:t>aktivitet </a:t>
            </a:r>
            <a:endParaRPr lang="da-DK" sz="2400" b="1" dirty="0">
              <a:latin typeface="Calibri"/>
              <a:cs typeface="Calibri"/>
            </a:endParaRPr>
          </a:p>
          <a:p>
            <a:endParaRPr lang="da-DK" dirty="0"/>
          </a:p>
        </p:txBody>
      </p:sp>
      <p:sp>
        <p:nvSpPr>
          <p:cNvPr id="14" name="Tekstrude 13"/>
          <p:cNvSpPr/>
          <p:nvPr/>
        </p:nvSpPr>
        <p:spPr>
          <a:xfrm>
            <a:off x="107504" y="2856066"/>
            <a:ext cx="4536504" cy="2733174"/>
          </a:xfrm>
          <a:prstGeom prst="frame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211A52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911" b="15468"/>
          <a:stretch/>
        </p:blipFill>
        <p:spPr bwMode="auto">
          <a:xfrm>
            <a:off x="5128089" y="2780928"/>
            <a:ext cx="3846565" cy="2954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boks 2"/>
          <p:cNvSpPr txBox="1"/>
          <p:nvPr/>
        </p:nvSpPr>
        <p:spPr>
          <a:xfrm>
            <a:off x="107505" y="1539562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 smtClean="0"/>
              <a:t>Herfra stammer behandlingsmålene som </a:t>
            </a:r>
          </a:p>
          <a:p>
            <a:r>
              <a:rPr lang="da-DK" sz="2000" b="1" dirty="0" smtClean="0"/>
              <a:t>oversat til smerteskalaerne VAS og NRS </a:t>
            </a:r>
          </a:p>
          <a:p>
            <a:r>
              <a:rPr lang="da-DK" sz="2000" b="1" dirty="0" smtClean="0"/>
              <a:t>ml. 0-10 bliver: </a:t>
            </a:r>
            <a:endParaRPr lang="da-DK" sz="2000" b="1" dirty="0"/>
          </a:p>
        </p:txBody>
      </p:sp>
      <p:sp>
        <p:nvSpPr>
          <p:cNvPr id="4" name="Tekstboks 3"/>
          <p:cNvSpPr txBox="1"/>
          <p:nvPr/>
        </p:nvSpPr>
        <p:spPr>
          <a:xfrm>
            <a:off x="22887" y="6572116"/>
            <a:ext cx="3757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 err="1" smtClean="0"/>
              <a:t>Wall&amp;Melzack</a:t>
            </a:r>
            <a:r>
              <a:rPr lang="da-DK" sz="1200" dirty="0" smtClean="0"/>
              <a:t>: </a:t>
            </a:r>
            <a:r>
              <a:rPr lang="da-DK" sz="1200" dirty="0" err="1" smtClean="0"/>
              <a:t>Textbook</a:t>
            </a:r>
            <a:r>
              <a:rPr lang="da-DK" sz="1200" dirty="0" smtClean="0"/>
              <a:t> of </a:t>
            </a:r>
            <a:r>
              <a:rPr lang="da-DK" sz="1200" dirty="0" err="1" smtClean="0"/>
              <a:t>Pain</a:t>
            </a:r>
            <a:r>
              <a:rPr lang="da-DK" sz="1200" dirty="0" smtClean="0"/>
              <a:t> 5th </a:t>
            </a:r>
            <a:r>
              <a:rPr lang="da-DK" sz="1200" dirty="0" err="1" smtClean="0"/>
              <a:t>Edt</a:t>
            </a:r>
            <a:r>
              <a:rPr lang="da-DK" sz="1200" dirty="0" smtClean="0"/>
              <a:t>. ; Morrison 2003</a:t>
            </a:r>
            <a:endParaRPr lang="da-DK" sz="1200" dirty="0"/>
          </a:p>
        </p:txBody>
      </p:sp>
      <p:sp>
        <p:nvSpPr>
          <p:cNvPr id="2" name="Tekstboks 1"/>
          <p:cNvSpPr txBox="1"/>
          <p:nvPr/>
        </p:nvSpPr>
        <p:spPr>
          <a:xfrm>
            <a:off x="137051" y="5933189"/>
            <a:ext cx="7998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/>
              <a:t>VDS/VRS:  max </a:t>
            </a:r>
            <a:r>
              <a:rPr lang="da-DK" b="1" i="1" dirty="0" smtClean="0"/>
              <a:t>”Lette smerter</a:t>
            </a:r>
            <a:r>
              <a:rPr lang="da-DK" b="1" dirty="0" smtClean="0"/>
              <a:t>” i hvile / max </a:t>
            </a:r>
            <a:r>
              <a:rPr lang="da-DK" b="1" i="1" dirty="0" smtClean="0"/>
              <a:t>”middelstærke smerter” </a:t>
            </a:r>
            <a:r>
              <a:rPr lang="da-DK" b="1" dirty="0" smtClean="0"/>
              <a:t>ved aktivitet</a:t>
            </a: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xmlns="" val="1802065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da-DK" sz="3200" dirty="0" smtClean="0"/>
              <a:t>Undervis patienten i smertelindringens positive betydning for sårhelingsfremmende livsførelse</a:t>
            </a:r>
            <a:endParaRPr lang="da-DK" sz="3200" dirty="0"/>
          </a:p>
        </p:txBody>
      </p:sp>
      <p:pic>
        <p:nvPicPr>
          <p:cNvPr id="122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26165"/>
            <a:ext cx="6120679" cy="659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7391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Smertebehandling </a:t>
            </a:r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indhold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66764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Indikationer for smertebehandling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da-DK" sz="2400" dirty="0" smtClean="0"/>
              <a:t>Smerteintensitet </a:t>
            </a:r>
            <a:r>
              <a:rPr lang="da-DK" sz="2400" dirty="0"/>
              <a:t>på 3 NRS (0-10-skala) og derover </a:t>
            </a:r>
          </a:p>
          <a:p>
            <a:pPr lvl="0"/>
            <a:r>
              <a:rPr lang="da-DK" sz="2400" dirty="0"/>
              <a:t>Smertefulde sår uanset årsagen.</a:t>
            </a:r>
          </a:p>
          <a:p>
            <a:pPr lvl="0"/>
            <a:r>
              <a:rPr lang="da-DK" sz="2400" dirty="0"/>
              <a:t>Smertefulde sårbehandlingsprocedurer og bandageskiftning.</a:t>
            </a:r>
          </a:p>
          <a:p>
            <a:pPr lvl="0"/>
            <a:r>
              <a:rPr lang="da-DK" sz="2400" dirty="0"/>
              <a:t>Smerter der forstyrrer nattesøvnen.</a:t>
            </a:r>
          </a:p>
          <a:p>
            <a:pPr lvl="0"/>
            <a:r>
              <a:rPr lang="da-DK" sz="2400" dirty="0"/>
              <a:t>Smerter der hæmmer fysisk aktivitet.</a:t>
            </a:r>
          </a:p>
          <a:p>
            <a:pPr lvl="0"/>
            <a:r>
              <a:rPr lang="da-DK" sz="2400" dirty="0"/>
              <a:t>Smerter der medfører kvalme eller nedsat appetit.</a:t>
            </a:r>
          </a:p>
          <a:p>
            <a:pPr lvl="0"/>
            <a:r>
              <a:rPr lang="da-DK" sz="2400" dirty="0"/>
              <a:t>Smerter der nedsætter livskvaliteten.</a:t>
            </a:r>
          </a:p>
          <a:p>
            <a:endParaRPr lang="da-DK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4247" y="4203347"/>
            <a:ext cx="2339751" cy="265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6214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79512" y="44624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>Mål for sår-smerte-behandlingens effekt</a:t>
            </a:r>
            <a:endParaRPr lang="da-DK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idx="1"/>
          </p:nvPr>
        </p:nvSpPr>
        <p:spPr>
          <a:xfrm>
            <a:off x="179512" y="1340768"/>
            <a:ext cx="4040188" cy="639762"/>
          </a:xfrm>
        </p:spPr>
        <p:txBody>
          <a:bodyPr/>
          <a:lstStyle/>
          <a:p>
            <a:r>
              <a:rPr lang="da-DK" u="sng" dirty="0" smtClean="0"/>
              <a:t>Mål for smerteintensitet</a:t>
            </a:r>
            <a:endParaRPr lang="da-DK" u="sng" dirty="0"/>
          </a:p>
        </p:txBody>
      </p:sp>
      <p:sp>
        <p:nvSpPr>
          <p:cNvPr id="7" name="Pladsholder til indhold 6"/>
          <p:cNvSpPr>
            <a:spLocks noGrp="1"/>
          </p:cNvSpPr>
          <p:nvPr>
            <p:ph sz="half" idx="2"/>
          </p:nvPr>
        </p:nvSpPr>
        <p:spPr>
          <a:xfrm>
            <a:off x="179512" y="2174874"/>
            <a:ext cx="4317876" cy="44944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000" dirty="0"/>
              <a:t>Maximal </a:t>
            </a:r>
            <a:r>
              <a:rPr lang="da-DK" sz="2000" dirty="0" smtClean="0"/>
              <a:t>smerteintensitet/-score:</a:t>
            </a:r>
            <a:endParaRPr lang="da-DK" sz="2000" dirty="0"/>
          </a:p>
          <a:p>
            <a:pPr marL="0" indent="0">
              <a:buNone/>
            </a:pPr>
            <a:r>
              <a:rPr lang="da-DK" sz="2000" b="1" dirty="0" smtClean="0"/>
              <a:t>På NRS-skala fra 0-10</a:t>
            </a:r>
          </a:p>
          <a:p>
            <a:r>
              <a:rPr lang="da-DK" sz="2000" b="1" dirty="0" smtClean="0"/>
              <a:t>3 på NRS</a:t>
            </a:r>
            <a:r>
              <a:rPr lang="da-DK" sz="2000" dirty="0" smtClean="0"/>
              <a:t> i hvile og ved sårbehandling</a:t>
            </a:r>
          </a:p>
          <a:p>
            <a:r>
              <a:rPr lang="da-DK" sz="2000" b="1" dirty="0" smtClean="0"/>
              <a:t>5</a:t>
            </a:r>
            <a:r>
              <a:rPr lang="da-DK" sz="2000" dirty="0" smtClean="0"/>
              <a:t> på </a:t>
            </a:r>
            <a:r>
              <a:rPr lang="da-DK" sz="2000" b="1" dirty="0" smtClean="0"/>
              <a:t>NRS</a:t>
            </a:r>
            <a:r>
              <a:rPr lang="da-DK" sz="2000" dirty="0" smtClean="0"/>
              <a:t> ved  fysisk aktivitet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2000" b="1" dirty="0" smtClean="0"/>
              <a:t>På Verbal Rang Skala (VRS)</a:t>
            </a:r>
          </a:p>
          <a:p>
            <a:r>
              <a:rPr lang="da-DK" sz="2000" b="1" dirty="0" smtClean="0"/>
              <a:t>Lette smerter </a:t>
            </a:r>
            <a:r>
              <a:rPr lang="da-DK" sz="2000" dirty="0" smtClean="0"/>
              <a:t>i hvile og ved sårbehandling</a:t>
            </a:r>
          </a:p>
          <a:p>
            <a:r>
              <a:rPr lang="da-DK" sz="2000" b="1" dirty="0" smtClean="0"/>
              <a:t>Middelstærke smerter </a:t>
            </a:r>
            <a:r>
              <a:rPr lang="da-DK" sz="2000" dirty="0" smtClean="0"/>
              <a:t>ved fysisk aktivitet</a:t>
            </a:r>
          </a:p>
          <a:p>
            <a:endParaRPr lang="da-DK" sz="2000" dirty="0" smtClean="0"/>
          </a:p>
          <a:p>
            <a:r>
              <a:rPr lang="da-DK" sz="2000" b="1" dirty="0" smtClean="0"/>
              <a:t>Ingen eller kun lette bivirkninger</a:t>
            </a:r>
            <a:endParaRPr lang="da-DK" sz="2000" b="1" dirty="0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3"/>
          </p:nvPr>
        </p:nvSpPr>
        <p:spPr>
          <a:xfrm>
            <a:off x="4860032" y="1340768"/>
            <a:ext cx="3455367" cy="618083"/>
          </a:xfrm>
        </p:spPr>
        <p:txBody>
          <a:bodyPr>
            <a:normAutofit/>
          </a:bodyPr>
          <a:lstStyle/>
          <a:p>
            <a:r>
              <a:rPr lang="da-DK" u="sng" dirty="0" smtClean="0"/>
              <a:t>Mål for livsførelsen</a:t>
            </a:r>
            <a:endParaRPr lang="da-DK" u="sng" dirty="0"/>
          </a:p>
        </p:txBody>
      </p:sp>
      <p:sp>
        <p:nvSpPr>
          <p:cNvPr id="9" name="Pladsholder til indhold 8"/>
          <p:cNvSpPr>
            <a:spLocks noGrp="1"/>
          </p:cNvSpPr>
          <p:nvPr>
            <p:ph sz="quarter" idx="4"/>
          </p:nvPr>
        </p:nvSpPr>
        <p:spPr>
          <a:xfrm>
            <a:off x="4850705" y="2174874"/>
            <a:ext cx="4041775" cy="43504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dirty="0" smtClean="0"/>
              <a:t>Smertebehandlingen skal</a:t>
            </a:r>
          </a:p>
          <a:p>
            <a:r>
              <a:rPr lang="da-DK" sz="2000" dirty="0" smtClean="0"/>
              <a:t>matche smerteproblematikken </a:t>
            </a:r>
          </a:p>
          <a:p>
            <a:r>
              <a:rPr lang="da-DK" sz="2000" dirty="0" smtClean="0"/>
              <a:t>muliggøre en sårhelings-fremmende livsførelse ved:</a:t>
            </a:r>
          </a:p>
          <a:p>
            <a:pPr lvl="1"/>
            <a:r>
              <a:rPr lang="da-DK" sz="1800" dirty="0" smtClean="0"/>
              <a:t>Fysisk aktivitet </a:t>
            </a:r>
          </a:p>
          <a:p>
            <a:pPr lvl="1"/>
            <a:r>
              <a:rPr lang="da-DK" sz="1800" dirty="0" smtClean="0"/>
              <a:t>Sufficient kostindtag  (appetit</a:t>
            </a:r>
            <a:r>
              <a:rPr lang="da-DK" sz="1800" dirty="0"/>
              <a:t>)</a:t>
            </a:r>
          </a:p>
          <a:p>
            <a:pPr lvl="1"/>
            <a:r>
              <a:rPr lang="da-DK" sz="1800" dirty="0" smtClean="0"/>
              <a:t>Ingen obstipation </a:t>
            </a:r>
          </a:p>
          <a:p>
            <a:pPr lvl="1"/>
            <a:r>
              <a:rPr lang="da-DK" sz="1800" dirty="0" smtClean="0"/>
              <a:t>Uforstyrret nattesøvn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xmlns="" val="130465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660232" y="260648"/>
            <a:ext cx="2232248" cy="1728192"/>
          </a:xfrm>
        </p:spPr>
        <p:txBody>
          <a:bodyPr>
            <a:noAutofit/>
          </a:bodyPr>
          <a:lstStyle/>
          <a:p>
            <a:r>
              <a:rPr lang="da-DK" sz="3200" dirty="0" smtClean="0"/>
              <a:t>Sårsmerte pjece til patienten</a:t>
            </a:r>
            <a:endParaRPr lang="da-DK" sz="3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47234" y="-1688481"/>
            <a:ext cx="3240360" cy="685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55196" y="639742"/>
            <a:ext cx="4072501" cy="8047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890115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Smertebehandlingsmuligheder</a:t>
            </a:r>
            <a:endParaRPr lang="da-DK" dirty="0"/>
          </a:p>
        </p:txBody>
      </p:sp>
      <p:graphicFrame>
        <p:nvGraphicFramePr>
          <p:cNvPr id="4" name="Pladsholder til ind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5739565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82057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indhold 8"/>
          <p:cNvSpPr>
            <a:spLocks noGrp="1"/>
          </p:cNvSpPr>
          <p:nvPr>
            <p:ph sz="quarter" idx="2"/>
          </p:nvPr>
        </p:nvSpPr>
        <p:spPr>
          <a:xfrm>
            <a:off x="4991100" y="1676400"/>
            <a:ext cx="3613348" cy="2286000"/>
          </a:xfrm>
        </p:spPr>
        <p:txBody>
          <a:bodyPr>
            <a:normAutofit/>
          </a:bodyPr>
          <a:lstStyle/>
          <a:p>
            <a:r>
              <a:rPr lang="da-DK" sz="2400" dirty="0" smtClean="0"/>
              <a:t>Dyb vejrtrækning med maven skudt frem</a:t>
            </a:r>
          </a:p>
          <a:p>
            <a:endParaRPr lang="da-DK" sz="2400" dirty="0" smtClean="0"/>
          </a:p>
          <a:p>
            <a:r>
              <a:rPr lang="da-DK" sz="2400" dirty="0" smtClean="0"/>
              <a:t>Hold vejret i minimum         4 sekunder</a:t>
            </a:r>
          </a:p>
          <a:p>
            <a:endParaRPr lang="da-DK" dirty="0"/>
          </a:p>
        </p:txBody>
      </p:sp>
      <p:sp>
        <p:nvSpPr>
          <p:cNvPr id="10" name="Pladsholder til indhold 9"/>
          <p:cNvSpPr>
            <a:spLocks noGrp="1"/>
          </p:cNvSpPr>
          <p:nvPr>
            <p:ph sz="quarter" idx="3"/>
          </p:nvPr>
        </p:nvSpPr>
        <p:spPr>
          <a:xfrm>
            <a:off x="4991100" y="3933056"/>
            <a:ext cx="3619500" cy="2286000"/>
          </a:xfrm>
        </p:spPr>
        <p:txBody>
          <a:bodyPr>
            <a:normAutofit/>
          </a:bodyPr>
          <a:lstStyle/>
          <a:p>
            <a:endParaRPr lang="da-DK" sz="2400" dirty="0" smtClean="0"/>
          </a:p>
          <a:p>
            <a:r>
              <a:rPr lang="da-DK" sz="2400" dirty="0" smtClean="0"/>
              <a:t>Pust langsomt ud</a:t>
            </a:r>
          </a:p>
          <a:p>
            <a:pPr marL="0" indent="0">
              <a:buNone/>
            </a:pPr>
            <a:endParaRPr lang="da-DK" sz="2400" dirty="0" smtClean="0"/>
          </a:p>
          <a:p>
            <a:r>
              <a:rPr lang="da-DK" sz="2400" dirty="0" smtClean="0"/>
              <a:t>Gentages et par gange</a:t>
            </a:r>
            <a:endParaRPr lang="da-DK" sz="2400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600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2761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Smerte-skånsom sårbehandling</a:t>
            </a:r>
            <a:br>
              <a:rPr lang="da-DK" dirty="0" smtClean="0"/>
            </a:br>
            <a:r>
              <a:rPr lang="da-DK" dirty="0" smtClean="0"/>
              <a:t>skånsomme materialer</a:t>
            </a:r>
            <a:endParaRPr lang="da-DK" sz="4400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4294967295"/>
          </p:nvPr>
        </p:nvSpPr>
        <p:spPr>
          <a:xfrm>
            <a:off x="107504" y="1425173"/>
            <a:ext cx="4788024" cy="229627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 lang="da-DK" dirty="0" smtClean="0"/>
          </a:p>
          <a:p>
            <a:r>
              <a:rPr lang="da-DK" dirty="0" smtClean="0"/>
              <a:t>Fugtig sårbehandling</a:t>
            </a:r>
          </a:p>
          <a:p>
            <a:r>
              <a:rPr lang="da-DK" dirty="0" err="1" smtClean="0"/>
              <a:t>Barierrecreme</a:t>
            </a:r>
            <a:r>
              <a:rPr lang="da-DK" dirty="0" smtClean="0"/>
              <a:t> </a:t>
            </a:r>
          </a:p>
          <a:p>
            <a:r>
              <a:rPr lang="da-DK" dirty="0" smtClean="0"/>
              <a:t>A-traumatiske bandager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160907">
            <a:off x="5676506" y="3921110"/>
            <a:ext cx="2809489" cy="294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65348" y="1423486"/>
            <a:ext cx="1602484" cy="2733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8653" y="4437612"/>
            <a:ext cx="2851418" cy="2052157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33874"/>
            <a:ext cx="12493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679" r="24387"/>
          <a:stretch/>
        </p:blipFill>
        <p:spPr bwMode="auto">
          <a:xfrm>
            <a:off x="7812360" y="904033"/>
            <a:ext cx="1224136" cy="333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2284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Smerte-skånsom behandling </a:t>
            </a:r>
            <a:endParaRPr lang="da-DK" sz="4400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4294967295"/>
          </p:nvPr>
        </p:nvSpPr>
        <p:spPr>
          <a:xfrm>
            <a:off x="251520" y="1484784"/>
            <a:ext cx="3816424" cy="1349942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endParaRPr lang="da-DK" dirty="0" smtClean="0"/>
          </a:p>
          <a:p>
            <a:r>
              <a:rPr lang="da-DK" dirty="0" smtClean="0"/>
              <a:t>Kompression hvis indiceret</a:t>
            </a:r>
            <a:endParaRPr lang="da-DK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2308" y="2276872"/>
            <a:ext cx="347374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07583"/>
            <a:ext cx="3731323" cy="2841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8226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da-DK" sz="4000" dirty="0" smtClean="0"/>
              <a:t>Lokalbedøvelse af såret  </a:t>
            </a:r>
            <a:br>
              <a:rPr lang="da-DK" sz="4000" dirty="0" smtClean="0"/>
            </a:br>
            <a:r>
              <a:rPr lang="da-DK" sz="4000" dirty="0" smtClean="0"/>
              <a:t>før sårbehandlings procedure</a:t>
            </a:r>
          </a:p>
        </p:txBody>
      </p:sp>
      <p:pic>
        <p:nvPicPr>
          <p:cNvPr id="40963" name="Picture 4" descr="F469884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181725" y="2819400"/>
            <a:ext cx="2543175" cy="3582988"/>
          </a:xfrm>
        </p:spPr>
      </p:pic>
      <p:sp>
        <p:nvSpPr>
          <p:cNvPr id="40964" name="Rektangel 12"/>
          <p:cNvSpPr>
            <a:spLocks noChangeArrowheads="1"/>
          </p:cNvSpPr>
          <p:nvPr/>
        </p:nvSpPr>
        <p:spPr bwMode="auto">
          <a:xfrm>
            <a:off x="685800" y="1752600"/>
            <a:ext cx="51816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da-DK" altLang="da-DK" sz="2400">
                <a:cs typeface="Tahoma" pitchFamily="34" charset="0"/>
              </a:rPr>
              <a:t>Lokalbedøvelse lægges i sårbunden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da-DK" altLang="da-DK" sz="2800" b="1">
                <a:cs typeface="Tahoma" pitchFamily="34" charset="0"/>
              </a:rPr>
              <a:t>FØR du RØR !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da-DK" altLang="da-DK" sz="1800" b="1">
              <a:cs typeface="Tahoma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da-DK" altLang="da-DK" sz="1800" b="1">
                <a:cs typeface="Tahoma" pitchFamily="34" charset="0"/>
              </a:rPr>
              <a:t>Effekt efter 15-20 min</a:t>
            </a:r>
            <a:endParaRPr kumimoji="0" lang="da-DK" altLang="da-DK" sz="2000">
              <a:cs typeface="Tahoma" pitchFamily="34" charset="0"/>
            </a:endParaRPr>
          </a:p>
        </p:txBody>
      </p:sp>
      <p:pic>
        <p:nvPicPr>
          <p:cNvPr id="40965" name="Picture 4" descr="K:\Sårbandager\IMG_442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01" b="30000"/>
          <a:stretch>
            <a:fillRect/>
          </a:stretch>
        </p:blipFill>
        <p:spPr>
          <a:xfrm>
            <a:off x="685800" y="4191000"/>
            <a:ext cx="4267200" cy="1920875"/>
          </a:xfrm>
          <a:prstGeom prst="rect">
            <a:avLst/>
          </a:prstGeom>
        </p:spPr>
      </p:pic>
      <p:sp>
        <p:nvSpPr>
          <p:cNvPr id="40966" name="Nedadgående pil 6"/>
          <p:cNvSpPr>
            <a:spLocks noChangeArrowheads="1"/>
          </p:cNvSpPr>
          <p:nvPr/>
        </p:nvSpPr>
        <p:spPr bwMode="auto">
          <a:xfrm>
            <a:off x="1066800" y="3581400"/>
            <a:ext cx="304800" cy="533400"/>
          </a:xfrm>
          <a:prstGeom prst="downArrow">
            <a:avLst>
              <a:gd name="adj1" fmla="val 50000"/>
              <a:gd name="adj2" fmla="val 49997"/>
            </a:avLst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endParaRPr kumimoji="0" lang="da-DK" altLang="da-DK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941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a-DK" sz="4000" dirty="0" smtClean="0"/>
              <a:t>Lokalbedøvelse på 15 min.</a:t>
            </a:r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76400"/>
            <a:ext cx="4495800" cy="5029200"/>
          </a:xfrm>
        </p:spPr>
        <p:txBody>
          <a:bodyPr>
            <a:normAutofit fontScale="92500" lnSpcReduction="20000"/>
          </a:bodyPr>
          <a:lstStyle/>
          <a:p>
            <a:pPr>
              <a:buNone/>
              <a:defRPr/>
            </a:pPr>
            <a:r>
              <a:rPr lang="da-DK" b="1" dirty="0" err="1" smtClean="0"/>
              <a:t>Xylocaingel</a:t>
            </a:r>
            <a:r>
              <a:rPr lang="da-DK" b="1" dirty="0" smtClean="0"/>
              <a:t> </a:t>
            </a:r>
            <a:r>
              <a:rPr lang="da-DK" b="1" dirty="0"/>
              <a:t>2% </a:t>
            </a:r>
            <a:r>
              <a:rPr lang="da-DK" b="1" dirty="0" smtClean="0"/>
              <a:t> (</a:t>
            </a:r>
            <a:r>
              <a:rPr lang="da-DK" b="1" dirty="0" err="1" smtClean="0"/>
              <a:t>Lidocain</a:t>
            </a:r>
            <a:r>
              <a:rPr lang="da-DK" b="1" dirty="0" smtClean="0"/>
              <a:t>)</a:t>
            </a:r>
          </a:p>
          <a:p>
            <a:pPr>
              <a:defRPr/>
            </a:pPr>
            <a:r>
              <a:rPr lang="da-DK" sz="2800" dirty="0" smtClean="0"/>
              <a:t>Steril </a:t>
            </a:r>
          </a:p>
          <a:p>
            <a:pPr>
              <a:defRPr/>
            </a:pPr>
            <a:r>
              <a:rPr lang="da-DK" sz="2800" dirty="0"/>
              <a:t>N</a:t>
            </a:r>
            <a:r>
              <a:rPr lang="da-DK" sz="2800" dirty="0" smtClean="0"/>
              <a:t>eutral pH-værdi på 7, </a:t>
            </a:r>
          </a:p>
          <a:p>
            <a:pPr>
              <a:defRPr/>
            </a:pPr>
            <a:r>
              <a:rPr lang="da-DK" sz="2800" dirty="0"/>
              <a:t>S</a:t>
            </a:r>
            <a:r>
              <a:rPr lang="da-DK" sz="2800" dirty="0" smtClean="0"/>
              <a:t>varende til sårets pH-værdi</a:t>
            </a:r>
            <a:endParaRPr lang="da-DK" sz="2800" dirty="0"/>
          </a:p>
          <a:p>
            <a:pPr>
              <a:defRPr/>
            </a:pPr>
            <a:r>
              <a:rPr lang="da-DK" sz="2800" dirty="0"/>
              <a:t>I</a:t>
            </a:r>
            <a:r>
              <a:rPr lang="da-DK" sz="2800" dirty="0" smtClean="0"/>
              <a:t>ngen konserveringsmidler</a:t>
            </a:r>
          </a:p>
          <a:p>
            <a:pPr>
              <a:buFont typeface="Wingdings" pitchFamily="2" charset="2"/>
              <a:buNone/>
              <a:defRPr/>
            </a:pPr>
            <a:endParaRPr lang="da-DK" sz="2800" dirty="0" smtClean="0"/>
          </a:p>
          <a:p>
            <a:pPr>
              <a:buFont typeface="Wingdings" pitchFamily="2" charset="2"/>
              <a:buNone/>
              <a:defRPr/>
            </a:pPr>
            <a:r>
              <a:rPr lang="da-DK" sz="2800" dirty="0" smtClean="0"/>
              <a:t>Udviklet til bedøvelse af </a:t>
            </a:r>
          </a:p>
          <a:p>
            <a:pPr>
              <a:buFont typeface="Wingdings" pitchFamily="2" charset="2"/>
              <a:buNone/>
              <a:defRPr/>
            </a:pPr>
            <a:r>
              <a:rPr lang="da-DK" sz="2800" dirty="0" smtClean="0"/>
              <a:t>Slimhinde, dermed egnet til sår </a:t>
            </a:r>
          </a:p>
          <a:p>
            <a:pPr>
              <a:buFont typeface="Wingdings" pitchFamily="2" charset="2"/>
              <a:buNone/>
              <a:defRPr/>
            </a:pPr>
            <a:endParaRPr lang="da-DK" sz="2800" dirty="0" smtClean="0"/>
          </a:p>
          <a:p>
            <a:pPr marL="0" indent="0">
              <a:buNone/>
              <a:defRPr/>
            </a:pPr>
            <a:r>
              <a:rPr lang="da-DK" sz="2800" b="1" dirty="0" smtClean="0"/>
              <a:t>Kan anvendes til</a:t>
            </a:r>
          </a:p>
          <a:p>
            <a:pPr>
              <a:defRPr/>
            </a:pPr>
            <a:r>
              <a:rPr lang="da-DK" sz="2800" b="1" dirty="0" smtClean="0"/>
              <a:t>Sårbund</a:t>
            </a:r>
          </a:p>
          <a:p>
            <a:pPr>
              <a:defRPr/>
            </a:pPr>
            <a:r>
              <a:rPr lang="da-DK" sz="2800" b="1" dirty="0" smtClean="0"/>
              <a:t>Huden omkring</a:t>
            </a:r>
          </a:p>
          <a:p>
            <a:pPr>
              <a:buFont typeface="Wingdings" pitchFamily="2" charset="2"/>
              <a:buNone/>
              <a:defRPr/>
            </a:pPr>
            <a:endParaRPr lang="da-DK" sz="2800" b="1" dirty="0" smtClean="0">
              <a:solidFill>
                <a:schemeClr val="hlink"/>
              </a:solidFill>
            </a:endParaRPr>
          </a:p>
        </p:txBody>
      </p:sp>
      <p:pic>
        <p:nvPicPr>
          <p:cNvPr id="41988" name="Picture 4" descr="Sårsmerter 0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082" b="31604"/>
          <a:stretch>
            <a:fillRect/>
          </a:stretch>
        </p:blipFill>
        <p:spPr>
          <a:xfrm>
            <a:off x="4648200" y="5029200"/>
            <a:ext cx="4038600" cy="1524000"/>
          </a:xfrm>
        </p:spPr>
      </p:pic>
      <p:pic>
        <p:nvPicPr>
          <p:cNvPr id="41989" name="Picture 5" descr="Sårsmerter 0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160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356521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7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7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7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7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7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7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7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7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7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7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7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7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7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7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7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7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7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7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da-DK" sz="3600" dirty="0"/>
              <a:t>R</a:t>
            </a:r>
            <a:r>
              <a:rPr lang="da-DK" sz="3600" dirty="0" smtClean="0"/>
              <a:t>igtig og forkert </a:t>
            </a:r>
            <a:r>
              <a:rPr lang="da-DK" sz="3600" dirty="0" err="1"/>
              <a:t>L</a:t>
            </a:r>
            <a:r>
              <a:rPr lang="da-DK" sz="3600" dirty="0" err="1" smtClean="0"/>
              <a:t>idocain</a:t>
            </a:r>
            <a:r>
              <a:rPr lang="da-DK" sz="3600" dirty="0" smtClean="0"/>
              <a:t>-gel,  </a:t>
            </a:r>
            <a:br>
              <a:rPr lang="da-DK" sz="3600" dirty="0" smtClean="0"/>
            </a:br>
            <a:r>
              <a:rPr lang="da-DK" sz="3600" dirty="0" smtClean="0"/>
              <a:t>når det skal anvendes i sår</a:t>
            </a:r>
            <a:endParaRPr lang="da-DK" sz="3600" dirty="0"/>
          </a:p>
        </p:txBody>
      </p:sp>
      <p:pic>
        <p:nvPicPr>
          <p:cNvPr id="49156" name="Pladsholder til indhold 3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93" r="-1093"/>
          <a:stretch>
            <a:fillRect/>
          </a:stretch>
        </p:blipFill>
        <p:spPr>
          <a:xfrm rot="16200000">
            <a:off x="704850" y="2000249"/>
            <a:ext cx="3619500" cy="4724400"/>
          </a:xfrm>
          <a:prstGeom prst="rect">
            <a:avLst/>
          </a:prstGeom>
        </p:spPr>
      </p:pic>
      <p:sp>
        <p:nvSpPr>
          <p:cNvPr id="10" name="Pladsholder til indhold 9"/>
          <p:cNvSpPr>
            <a:spLocks noGrp="1"/>
          </p:cNvSpPr>
          <p:nvPr>
            <p:ph sz="half" idx="2"/>
          </p:nvPr>
        </p:nvSpPr>
        <p:spPr>
          <a:xfrm>
            <a:off x="4991100" y="2132856"/>
            <a:ext cx="3924300" cy="4953744"/>
          </a:xfrm>
        </p:spPr>
        <p:txBody>
          <a:bodyPr/>
          <a:lstStyle/>
          <a:p>
            <a:pPr>
              <a:defRPr/>
            </a:pPr>
            <a:r>
              <a:rPr lang="da-DK" b="1" dirty="0" smtClean="0"/>
              <a:t>Rigtig: </a:t>
            </a:r>
            <a:r>
              <a:rPr lang="da-DK" b="1" dirty="0" err="1" smtClean="0"/>
              <a:t>Xylocain</a:t>
            </a:r>
            <a:r>
              <a:rPr lang="da-DK" b="1" dirty="0" smtClean="0"/>
              <a:t> 2%</a:t>
            </a:r>
            <a:r>
              <a:rPr lang="da-DK" dirty="0" smtClean="0"/>
              <a:t>                   </a:t>
            </a:r>
            <a:r>
              <a:rPr lang="da-DK" sz="2000" dirty="0" smtClean="0"/>
              <a:t>ingen konserveringsmidler              ingen </a:t>
            </a:r>
            <a:r>
              <a:rPr lang="da-DK" sz="2000" dirty="0" err="1" smtClean="0"/>
              <a:t>klorhexidin</a:t>
            </a:r>
            <a:r>
              <a:rPr lang="da-DK" sz="2000" dirty="0" smtClean="0"/>
              <a:t>       </a:t>
            </a:r>
          </a:p>
          <a:p>
            <a:pPr>
              <a:defRPr/>
            </a:pPr>
            <a:r>
              <a:rPr lang="da-DK" sz="2000" dirty="0" smtClean="0"/>
              <a:t>udviklet til anvendelse på slimhinde. </a:t>
            </a:r>
          </a:p>
          <a:p>
            <a:pPr marL="0" indent="0">
              <a:buNone/>
              <a:defRPr/>
            </a:pPr>
            <a:endParaRPr lang="da-DK" sz="2000" dirty="0" smtClean="0"/>
          </a:p>
          <a:p>
            <a:pPr>
              <a:defRPr/>
            </a:pPr>
            <a:r>
              <a:rPr lang="da-DK" b="1" dirty="0" smtClean="0">
                <a:solidFill>
                  <a:srgbClr val="FF0000"/>
                </a:solidFill>
              </a:rPr>
              <a:t>Forkert: </a:t>
            </a:r>
            <a:r>
              <a:rPr lang="da-DK" b="1" dirty="0" err="1" smtClean="0"/>
              <a:t>Instillagel</a:t>
            </a:r>
            <a:r>
              <a:rPr lang="da-DK" dirty="0" smtClean="0"/>
              <a:t> </a:t>
            </a:r>
            <a:r>
              <a:rPr lang="da-DK" sz="2000" dirty="0" smtClean="0"/>
              <a:t>                    med konserveringsmidler              med </a:t>
            </a:r>
            <a:r>
              <a:rPr lang="da-DK" sz="2000" dirty="0" err="1" smtClean="0"/>
              <a:t>klorhexidin</a:t>
            </a:r>
            <a:r>
              <a:rPr lang="da-DK" sz="2000" dirty="0" smtClean="0"/>
              <a:t> som er vævsirriterende  </a:t>
            </a:r>
          </a:p>
          <a:p>
            <a:pPr>
              <a:defRPr/>
            </a:pPr>
            <a:r>
              <a:rPr lang="da-DK" sz="2000" dirty="0" smtClean="0"/>
              <a:t>beregnet til brug ved anlæggelse af KAD 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xmlns="" val="211920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da-DK" sz="4000" dirty="0" smtClean="0"/>
              <a:t>Smertestillende NSAID-afgivende bandage til smertefulde væskende sår</a:t>
            </a:r>
          </a:p>
        </p:txBody>
      </p:sp>
      <p:sp>
        <p:nvSpPr>
          <p:cNvPr id="442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556792"/>
            <a:ext cx="5616624" cy="4996408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a-DK" sz="2000" dirty="0"/>
              <a:t>S</a:t>
            </a:r>
            <a:r>
              <a:rPr lang="da-DK" sz="2000" dirty="0" smtClean="0"/>
              <a:t>mertestillende sugende skumbandage.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a-DK" sz="2000" dirty="0" smtClean="0"/>
              <a:t>Testet videnskabeligt.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a-DK" sz="2000" dirty="0" smtClean="0"/>
              <a:t>Dokumenteret smertestillende effekt hos </a:t>
            </a:r>
            <a:r>
              <a:rPr lang="da-DK" sz="2000" dirty="0"/>
              <a:t>74</a:t>
            </a:r>
            <a:r>
              <a:rPr lang="da-DK" sz="2000" dirty="0" smtClean="0"/>
              <a:t>%.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da-DK" sz="2000" dirty="0" smtClean="0"/>
          </a:p>
          <a:p>
            <a:pPr>
              <a:lnSpc>
                <a:spcPct val="90000"/>
              </a:lnSpc>
              <a:buNone/>
              <a:defRPr/>
            </a:pPr>
            <a:r>
              <a:rPr lang="da-DK" sz="2000" dirty="0" smtClean="0"/>
              <a:t>Bandage </a:t>
            </a:r>
            <a:r>
              <a:rPr lang="da-DK" sz="2000" dirty="0"/>
              <a:t>på 10x10 </a:t>
            </a:r>
            <a:r>
              <a:rPr lang="da-DK" sz="2000" dirty="0" smtClean="0"/>
              <a:t>cm indeholder i alt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da-DK" sz="2000" dirty="0" smtClean="0"/>
              <a:t>50 </a:t>
            </a:r>
            <a:r>
              <a:rPr lang="da-DK" sz="2000" dirty="0"/>
              <a:t>mg </a:t>
            </a:r>
            <a:r>
              <a:rPr lang="da-DK" sz="2000" dirty="0" err="1" smtClean="0"/>
              <a:t>Ibuprofen</a:t>
            </a:r>
            <a:r>
              <a:rPr lang="da-DK" sz="2000" dirty="0" smtClean="0"/>
              <a:t> fordelt med </a:t>
            </a:r>
            <a:r>
              <a:rPr lang="da-DK" sz="2000" dirty="0"/>
              <a:t>0,5 </a:t>
            </a:r>
            <a:r>
              <a:rPr lang="da-DK" sz="2000" dirty="0" smtClean="0"/>
              <a:t>mg/cm2,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da-DK" sz="2000" dirty="0"/>
              <a:t>Effekt efter 30 min</a:t>
            </a:r>
            <a:r>
              <a:rPr lang="da-DK" sz="2000" dirty="0" smtClean="0"/>
              <a:t>., afgives jævnt 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da-DK" sz="2000" dirty="0" smtClean="0"/>
              <a:t>Døgndækkende </a:t>
            </a:r>
            <a:r>
              <a:rPr lang="da-DK" sz="2000" dirty="0"/>
              <a:t>virkning. </a:t>
            </a:r>
            <a:endParaRPr lang="da-DK" sz="2000" dirty="0" smtClean="0"/>
          </a:p>
          <a:p>
            <a:pPr>
              <a:lnSpc>
                <a:spcPct val="90000"/>
              </a:lnSpc>
              <a:buNone/>
              <a:defRPr/>
            </a:pPr>
            <a:r>
              <a:rPr lang="da-DK" sz="2000" dirty="0" smtClean="0"/>
              <a:t>Virker </a:t>
            </a:r>
            <a:r>
              <a:rPr lang="da-DK" sz="2000" dirty="0"/>
              <a:t>i op til 7 døgn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da-DK" sz="2000" dirty="0"/>
              <a:t>Virker kun i væskende sår.</a:t>
            </a:r>
          </a:p>
          <a:p>
            <a:pPr>
              <a:lnSpc>
                <a:spcPct val="90000"/>
              </a:lnSpc>
              <a:buNone/>
              <a:defRPr/>
            </a:pPr>
            <a:endParaRPr lang="da-DK" sz="2000" dirty="0" smtClean="0"/>
          </a:p>
          <a:p>
            <a:pPr>
              <a:lnSpc>
                <a:spcPct val="90000"/>
              </a:lnSpc>
              <a:buNone/>
              <a:defRPr/>
            </a:pPr>
            <a:r>
              <a:rPr lang="da-DK" sz="2000" dirty="0" smtClean="0"/>
              <a:t>Fås i </a:t>
            </a:r>
            <a:r>
              <a:rPr lang="da-DK" sz="2000" i="1" dirty="0" smtClean="0"/>
              <a:t>”</a:t>
            </a:r>
            <a:r>
              <a:rPr lang="da-DK" sz="2000" i="1" dirty="0" err="1" smtClean="0"/>
              <a:t>soft</a:t>
            </a:r>
            <a:r>
              <a:rPr lang="da-DK" sz="2000" i="1" dirty="0" smtClean="0"/>
              <a:t> hold” </a:t>
            </a:r>
            <a:r>
              <a:rPr lang="da-DK" sz="2000" dirty="0" smtClean="0"/>
              <a:t>og </a:t>
            </a:r>
            <a:r>
              <a:rPr lang="da-DK" sz="2000" i="1" dirty="0" smtClean="0"/>
              <a:t>”non </a:t>
            </a:r>
            <a:r>
              <a:rPr lang="da-DK" sz="2000" i="1" dirty="0" err="1" smtClean="0"/>
              <a:t>adhesive</a:t>
            </a:r>
            <a:r>
              <a:rPr lang="da-DK" sz="2000" i="1" dirty="0" smtClean="0"/>
              <a:t>”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da-DK" sz="2000" dirty="0" smtClean="0"/>
              <a:t>Pris for æske med 5 stk. ca. 500 </a:t>
            </a:r>
            <a:r>
              <a:rPr lang="da-DK" sz="2000" dirty="0" err="1" smtClean="0"/>
              <a:t>kr</a:t>
            </a:r>
            <a:endParaRPr lang="da-DK" sz="2000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da-DK" sz="2000" dirty="0" smtClean="0"/>
          </a:p>
          <a:p>
            <a:pPr>
              <a:lnSpc>
                <a:spcPct val="90000"/>
              </a:lnSpc>
              <a:buNone/>
              <a:defRPr/>
            </a:pPr>
            <a:r>
              <a:rPr lang="da-DK" sz="2000" dirty="0" smtClean="0"/>
              <a:t>Optages ikke til blodbanen Ingen systemisk effekt !</a:t>
            </a:r>
            <a:r>
              <a:rPr lang="da-DK" sz="2000" dirty="0"/>
              <a:t> </a:t>
            </a:r>
            <a:endParaRPr lang="da-DK" sz="2000" dirty="0" smtClean="0"/>
          </a:p>
          <a:p>
            <a:pPr>
              <a:lnSpc>
                <a:spcPct val="90000"/>
              </a:lnSpc>
              <a:buNone/>
              <a:defRPr/>
            </a:pPr>
            <a:r>
              <a:rPr lang="da-DK" sz="2000" dirty="0" smtClean="0"/>
              <a:t>Skader ikke vævet - Hæmmer ikke sårhelingen</a:t>
            </a:r>
          </a:p>
        </p:txBody>
      </p:sp>
      <p:pic>
        <p:nvPicPr>
          <p:cNvPr id="52228" name="Picture 5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50" t="4062" r="5322" b="5396"/>
          <a:stretch/>
        </p:blipFill>
        <p:spPr>
          <a:xfrm rot="599130">
            <a:off x="4953702" y="2115050"/>
            <a:ext cx="4146735" cy="377748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67454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2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2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2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2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2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2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2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2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2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2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2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2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42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2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2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2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2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2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42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2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2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42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2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42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23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423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423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423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23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423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423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423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23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423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23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423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4237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237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4237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da-DK" sz="3200" dirty="0" smtClean="0"/>
              <a:t>Morfingel fås i 2 styrker:  0,3% og 0,6% </a:t>
            </a:r>
            <a:br>
              <a:rPr lang="da-DK" sz="3200" dirty="0" smtClean="0"/>
            </a:br>
            <a:r>
              <a:rPr lang="da-DK" sz="3200" dirty="0" smtClean="0"/>
              <a:t>til </a:t>
            </a:r>
            <a:r>
              <a:rPr lang="da-DK" sz="3200" dirty="0" err="1" smtClean="0"/>
              <a:t>topikal</a:t>
            </a:r>
            <a:r>
              <a:rPr lang="da-DK" sz="3200" dirty="0" smtClean="0"/>
              <a:t> smertebehandling i sårbunden</a:t>
            </a:r>
          </a:p>
        </p:txBody>
      </p:sp>
      <p:pic>
        <p:nvPicPr>
          <p:cNvPr id="53252" name="Picture 3" descr="Sårsmerter 02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9431" r="-9431"/>
          <a:stretch>
            <a:fillRect/>
          </a:stretch>
        </p:blipFill>
        <p:spPr>
          <a:xfrm>
            <a:off x="107504" y="1700808"/>
            <a:ext cx="3619500" cy="2286000"/>
          </a:xfrm>
        </p:spPr>
      </p:pic>
      <p:pic>
        <p:nvPicPr>
          <p:cNvPr id="2" name="Pladsholder til indhold 1"/>
          <p:cNvPicPr>
            <a:picLocks noGrp="1" noChangeAspect="1"/>
          </p:cNvPicPr>
          <p:nvPr>
            <p:ph sz="quarter" idx="2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48" r="22271"/>
          <a:stretch/>
        </p:blipFill>
        <p:spPr>
          <a:xfrm rot="16200000">
            <a:off x="4562477" y="2286811"/>
            <a:ext cx="2520279" cy="6100799"/>
          </a:xfrm>
        </p:spPr>
      </p:pic>
      <p:sp>
        <p:nvSpPr>
          <p:cNvPr id="451588" name="Rectangle 4"/>
          <p:cNvSpPr>
            <a:spLocks noGrp="1" noChangeArrowheads="1"/>
          </p:cNvSpPr>
          <p:nvPr>
            <p:ph type="body" sz="half" idx="3"/>
          </p:nvPr>
        </p:nvSpPr>
        <p:spPr>
          <a:xfrm>
            <a:off x="3779912" y="1700808"/>
            <a:ext cx="5256584" cy="2376264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da-DK" sz="2000" dirty="0" smtClean="0"/>
              <a:t>Produktet er udviklet til smertefulde sår. </a:t>
            </a:r>
          </a:p>
          <a:p>
            <a:pPr marL="0" indent="0">
              <a:buNone/>
              <a:defRPr/>
            </a:pPr>
            <a:r>
              <a:rPr lang="da-DK" sz="2000" dirty="0" smtClean="0"/>
              <a:t>Fremstilles af Skanderborg apoteket efter recept </a:t>
            </a:r>
            <a:endParaRPr lang="da-DK" sz="2000" dirty="0"/>
          </a:p>
          <a:p>
            <a:pPr marL="0" indent="0">
              <a:buNone/>
              <a:defRPr/>
            </a:pPr>
            <a:r>
              <a:rPr lang="da-DK" sz="2000" dirty="0" smtClean="0"/>
              <a:t>Er rent - ikke sterilt</a:t>
            </a:r>
          </a:p>
          <a:p>
            <a:pPr marL="0" indent="0">
              <a:buNone/>
              <a:defRPr/>
            </a:pPr>
            <a:r>
              <a:rPr lang="da-DK" sz="2000" dirty="0" smtClean="0"/>
              <a:t>Effekt efter 10-40 min.  </a:t>
            </a:r>
          </a:p>
          <a:p>
            <a:pPr marL="0" indent="0">
              <a:buNone/>
              <a:defRPr/>
            </a:pPr>
            <a:r>
              <a:rPr lang="da-DK" sz="2000" dirty="0" smtClean="0"/>
              <a:t>i op til 12 timer ca.</a:t>
            </a:r>
          </a:p>
          <a:p>
            <a:pPr marL="0" indent="0">
              <a:buNone/>
              <a:defRPr/>
            </a:pPr>
            <a:endParaRPr lang="da-DK" sz="2400" dirty="0" smtClean="0"/>
          </a:p>
        </p:txBody>
      </p:sp>
      <p:sp>
        <p:nvSpPr>
          <p:cNvPr id="3" name="Tekstboks 2"/>
          <p:cNvSpPr txBox="1"/>
          <p:nvPr/>
        </p:nvSpPr>
        <p:spPr>
          <a:xfrm>
            <a:off x="397496" y="5301208"/>
            <a:ext cx="19212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/>
              <a:t>Dosis</a:t>
            </a:r>
            <a:r>
              <a:rPr lang="da-DK" b="1" dirty="0"/>
              <a:t>: </a:t>
            </a:r>
            <a:endParaRPr lang="da-DK" b="1" dirty="0" smtClean="0"/>
          </a:p>
          <a:p>
            <a:r>
              <a:rPr lang="da-DK" b="1" dirty="0" smtClean="0"/>
              <a:t>1 </a:t>
            </a:r>
            <a:r>
              <a:rPr lang="da-DK" b="1" dirty="0"/>
              <a:t>ml. </a:t>
            </a:r>
            <a:r>
              <a:rPr lang="da-DK" b="1" dirty="0" smtClean="0"/>
              <a:t>pr. </a:t>
            </a:r>
            <a:r>
              <a:rPr lang="da-DK" b="1" dirty="0"/>
              <a:t>5 cm2 sår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34696062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Applikation af morfin-gel</a:t>
            </a:r>
            <a:endParaRPr lang="da-DK" dirty="0"/>
          </a:p>
        </p:txBody>
      </p:sp>
      <p:sp>
        <p:nvSpPr>
          <p:cNvPr id="11" name="Pladsholder til indhold 10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5472608" cy="4925144"/>
          </a:xfrm>
        </p:spPr>
        <p:txBody>
          <a:bodyPr>
            <a:normAutofit/>
          </a:bodyPr>
          <a:lstStyle/>
          <a:p>
            <a:pPr lvl="0"/>
            <a:r>
              <a:rPr lang="da-DK" sz="2400" dirty="0"/>
              <a:t>Såret renses og observeres som vanligt</a:t>
            </a:r>
          </a:p>
          <a:p>
            <a:pPr lvl="0"/>
            <a:r>
              <a:rPr lang="da-DK" sz="2400" dirty="0"/>
              <a:t>Sårkanterne smøres med </a:t>
            </a:r>
            <a:r>
              <a:rPr lang="da-DK" sz="2400" dirty="0" smtClean="0"/>
              <a:t>                  barrierefilm </a:t>
            </a:r>
            <a:r>
              <a:rPr lang="da-DK" sz="2400" dirty="0"/>
              <a:t>/-creme   </a:t>
            </a:r>
          </a:p>
          <a:p>
            <a:pPr lvl="0"/>
            <a:endParaRPr lang="da-DK" sz="2400" dirty="0" smtClean="0"/>
          </a:p>
          <a:p>
            <a:pPr lvl="0"/>
            <a:r>
              <a:rPr lang="da-DK" sz="2400" dirty="0" smtClean="0"/>
              <a:t>Gelen </a:t>
            </a:r>
            <a:r>
              <a:rPr lang="da-DK" sz="2400" dirty="0"/>
              <a:t>fordeles forsigtigt i et ensartet jævnt lag/tykkelse helt ud til kanterne, så hele sårets areal er dækket</a:t>
            </a:r>
            <a:r>
              <a:rPr lang="da-DK" sz="2400" dirty="0" smtClean="0"/>
              <a:t>.</a:t>
            </a:r>
          </a:p>
          <a:p>
            <a:endParaRPr lang="da-DK" sz="2400" dirty="0" smtClean="0"/>
          </a:p>
          <a:p>
            <a:r>
              <a:rPr lang="da-DK" sz="2400" dirty="0" smtClean="0"/>
              <a:t>Fordeling </a:t>
            </a:r>
            <a:r>
              <a:rPr lang="da-DK" sz="2400" dirty="0"/>
              <a:t>af gelen foretages efter ”rene principper”, med ”fingertut” / handske eller en spatel. </a:t>
            </a:r>
          </a:p>
          <a:p>
            <a:pPr lvl="0"/>
            <a:endParaRPr lang="da-DK" dirty="0"/>
          </a:p>
          <a:p>
            <a:endParaRPr lang="da-DK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80928"/>
            <a:ext cx="3029975" cy="2274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7823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Hvilke sår er smertefulde ? 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 smtClean="0"/>
              <a:t>Akutte sår ?</a:t>
            </a:r>
          </a:p>
          <a:p>
            <a:r>
              <a:rPr lang="da-DK" dirty="0" smtClean="0"/>
              <a:t>Kroniske sår ?</a:t>
            </a:r>
          </a:p>
          <a:p>
            <a:r>
              <a:rPr lang="da-DK" dirty="0" smtClean="0"/>
              <a:t>Arterielle sår ?</a:t>
            </a:r>
          </a:p>
          <a:p>
            <a:r>
              <a:rPr lang="da-DK" dirty="0" err="1" smtClean="0"/>
              <a:t>Vaskulitsår</a:t>
            </a:r>
            <a:r>
              <a:rPr lang="da-DK" dirty="0" smtClean="0"/>
              <a:t> ?</a:t>
            </a:r>
          </a:p>
          <a:p>
            <a:r>
              <a:rPr lang="da-DK" dirty="0" smtClean="0"/>
              <a:t>Infektiøse sår ?</a:t>
            </a:r>
          </a:p>
          <a:p>
            <a:r>
              <a:rPr lang="da-DK" dirty="0" smtClean="0"/>
              <a:t>Venøse sår ?</a:t>
            </a:r>
          </a:p>
          <a:p>
            <a:r>
              <a:rPr lang="da-DK" dirty="0" smtClean="0"/>
              <a:t>Blandede sår ?</a:t>
            </a:r>
          </a:p>
          <a:p>
            <a:r>
              <a:rPr lang="da-DK" dirty="0" smtClean="0"/>
              <a:t>Tryksår ?</a:t>
            </a:r>
          </a:p>
          <a:p>
            <a:r>
              <a:rPr lang="da-DK" dirty="0" smtClean="0"/>
              <a:t>Brandsår ?</a:t>
            </a:r>
          </a:p>
          <a:p>
            <a:r>
              <a:rPr lang="da-DK" dirty="0" smtClean="0"/>
              <a:t>Andre ?</a:t>
            </a: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 smtClean="0"/>
              <a:t>Alle sår kan være / blive smertefulde</a:t>
            </a:r>
          </a:p>
          <a:p>
            <a:endParaRPr lang="da-DK" dirty="0" smtClean="0"/>
          </a:p>
          <a:p>
            <a:r>
              <a:rPr lang="da-DK" dirty="0" smtClean="0"/>
              <a:t>Sårbehandlings-proceduren  kan være smertefuld</a:t>
            </a:r>
          </a:p>
          <a:p>
            <a:endParaRPr lang="da-DK" dirty="0" smtClean="0"/>
          </a:p>
          <a:p>
            <a:r>
              <a:rPr lang="da-DK" dirty="0" smtClean="0"/>
              <a:t>Tiden mellem sårbehandlingerne kan være smertefuld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75746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3200" dirty="0" smtClean="0"/>
              <a:t>Bandagering og </a:t>
            </a:r>
            <a:br>
              <a:rPr lang="da-DK" sz="3200" dirty="0" smtClean="0"/>
            </a:br>
            <a:r>
              <a:rPr lang="da-DK" sz="3200" dirty="0" smtClean="0"/>
              <a:t>smertescoring når effekt er indtruffet</a:t>
            </a:r>
            <a:endParaRPr lang="da-DK" sz="3200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608512" cy="5069160"/>
          </a:xfrm>
        </p:spPr>
        <p:txBody>
          <a:bodyPr>
            <a:normAutofit/>
          </a:bodyPr>
          <a:lstStyle/>
          <a:p>
            <a:r>
              <a:rPr lang="da-DK" sz="2000" dirty="0" smtClean="0"/>
              <a:t>Kontaktlag </a:t>
            </a:r>
            <a:r>
              <a:rPr lang="da-DK" sz="2000" dirty="0"/>
              <a:t>på for at holde på </a:t>
            </a:r>
            <a:r>
              <a:rPr lang="da-DK" sz="2000" dirty="0" smtClean="0"/>
              <a:t>gelen </a:t>
            </a:r>
          </a:p>
          <a:p>
            <a:endParaRPr lang="da-DK" sz="2000" dirty="0"/>
          </a:p>
          <a:p>
            <a:r>
              <a:rPr lang="da-DK" sz="2000" dirty="0"/>
              <a:t>V</a:t>
            </a:r>
            <a:r>
              <a:rPr lang="da-DK" sz="2000" dirty="0" smtClean="0"/>
              <a:t>anlig </a:t>
            </a:r>
            <a:r>
              <a:rPr lang="da-DK" sz="2000" dirty="0"/>
              <a:t>bandage og evt. </a:t>
            </a:r>
            <a:r>
              <a:rPr lang="da-DK" sz="2000" dirty="0" smtClean="0"/>
              <a:t>kompression</a:t>
            </a:r>
          </a:p>
          <a:p>
            <a:pPr lvl="0"/>
            <a:endParaRPr lang="da-DK" sz="2000" dirty="0" smtClean="0"/>
          </a:p>
          <a:p>
            <a:pPr lvl="0"/>
            <a:r>
              <a:rPr lang="da-DK" sz="2000" dirty="0" smtClean="0"/>
              <a:t>Patienten </a:t>
            </a:r>
            <a:r>
              <a:rPr lang="da-DK" sz="2000" dirty="0"/>
              <a:t>observeres for effekt som fremtræder indenfor ca. 30 min. </a:t>
            </a:r>
            <a:endParaRPr lang="da-DK" sz="2000" dirty="0" smtClean="0"/>
          </a:p>
          <a:p>
            <a:pPr lvl="0"/>
            <a:endParaRPr lang="da-DK" sz="2000" dirty="0" smtClean="0"/>
          </a:p>
          <a:p>
            <a:pPr lvl="0"/>
            <a:r>
              <a:rPr lang="da-DK" sz="2000" dirty="0" smtClean="0"/>
              <a:t>Ny smertescoring foretages ved effekt og noteres som ”effekt-score”</a:t>
            </a:r>
            <a:endParaRPr lang="da-DK" sz="2000" dirty="0"/>
          </a:p>
          <a:p>
            <a:pPr lvl="0"/>
            <a:endParaRPr lang="da-DK" sz="2000" dirty="0" smtClean="0"/>
          </a:p>
          <a:p>
            <a:pPr lvl="0"/>
            <a:r>
              <a:rPr lang="da-DK" sz="2000" dirty="0" smtClean="0"/>
              <a:t>Vanlig </a:t>
            </a:r>
            <a:r>
              <a:rPr lang="da-DK" sz="2000" dirty="0"/>
              <a:t>dokumentation af observationer, sårstatus og behandling foretages</a:t>
            </a:r>
            <a:r>
              <a:rPr lang="da-DK" b="1" dirty="0"/>
              <a:t>.</a:t>
            </a:r>
            <a:endParaRPr lang="da-DK" dirty="0"/>
          </a:p>
          <a:p>
            <a:endParaRPr lang="da-DK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4"/>
            <a:ext cx="3061523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6265" y="4258883"/>
            <a:ext cx="3453185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3505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da-DK" dirty="0" smtClean="0"/>
              <a:t>EMLA /</a:t>
            </a:r>
            <a:r>
              <a:rPr lang="da-DK" dirty="0" err="1" smtClean="0"/>
              <a:t>Tapin</a:t>
            </a:r>
            <a:endParaRPr lang="da-DK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1360487"/>
          </a:xfrm>
        </p:spPr>
        <p:txBody>
          <a:bodyPr/>
          <a:lstStyle/>
          <a:p>
            <a:pPr>
              <a:defRPr/>
            </a:pPr>
            <a:r>
              <a:rPr lang="da-DK" dirty="0" err="1" smtClean="0"/>
              <a:t>Emla</a:t>
            </a:r>
            <a:r>
              <a:rPr lang="da-DK" dirty="0" smtClean="0"/>
              <a:t> er udviklet til udvortes brug hos børn forud for stik.</a:t>
            </a:r>
            <a:endParaRPr lang="da-DK" dirty="0"/>
          </a:p>
        </p:txBody>
      </p:sp>
      <p:pic>
        <p:nvPicPr>
          <p:cNvPr id="50180" name="Pladsholder til indhold 3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22" t="-7" r="31856" b="-7"/>
          <a:stretch/>
        </p:blipFill>
        <p:spPr>
          <a:xfrm rot="16200000">
            <a:off x="1450614" y="2892787"/>
            <a:ext cx="1653309" cy="3030538"/>
          </a:xfrm>
        </p:spPr>
      </p:pic>
      <p:sp>
        <p:nvSpPr>
          <p:cNvPr id="2" name="Pladsholder til indhold 1"/>
          <p:cNvSpPr>
            <a:spLocks noGrp="1"/>
          </p:cNvSpPr>
          <p:nvPr>
            <p:ph sz="quarter" idx="4"/>
          </p:nvPr>
        </p:nvSpPr>
        <p:spPr>
          <a:xfrm>
            <a:off x="4343400" y="1628800"/>
            <a:ext cx="4648199" cy="4924399"/>
          </a:xfrm>
        </p:spPr>
        <p:txBody>
          <a:bodyPr>
            <a:normAutofit/>
          </a:bodyPr>
          <a:lstStyle/>
          <a:p>
            <a:r>
              <a:rPr lang="da-DK" sz="2000" dirty="0" err="1" smtClean="0"/>
              <a:t>Emla</a:t>
            </a:r>
            <a:r>
              <a:rPr lang="da-DK" sz="2000" dirty="0" smtClean="0"/>
              <a:t>/</a:t>
            </a:r>
            <a:r>
              <a:rPr lang="da-DK" sz="2000" dirty="0" err="1" smtClean="0"/>
              <a:t>Tapin</a:t>
            </a:r>
            <a:r>
              <a:rPr lang="da-DK" sz="2000" dirty="0" smtClean="0"/>
              <a:t> er IKKE udviklet til anvendelse i sårbund/slimhinde, men anvendelsen her er udbredt.</a:t>
            </a:r>
          </a:p>
          <a:p>
            <a:endParaRPr lang="da-DK" sz="2000" dirty="0" smtClean="0"/>
          </a:p>
          <a:p>
            <a:r>
              <a:rPr lang="da-DK" sz="2000" dirty="0" err="1" smtClean="0"/>
              <a:t>Emla</a:t>
            </a:r>
            <a:r>
              <a:rPr lang="da-DK" sz="2000" dirty="0" smtClean="0"/>
              <a:t> er udviklet til lokalbedøvelse af intakt hud før anlæggelse af Perifer Vene Kanyle.</a:t>
            </a:r>
          </a:p>
          <a:p>
            <a:endParaRPr lang="da-DK" sz="2000" dirty="0" smtClean="0"/>
          </a:p>
          <a:p>
            <a:r>
              <a:rPr lang="da-DK" sz="2000" dirty="0"/>
              <a:t>EMLA/</a:t>
            </a:r>
            <a:r>
              <a:rPr lang="da-DK" sz="2000" dirty="0" err="1"/>
              <a:t>Tapin‘s</a:t>
            </a:r>
            <a:r>
              <a:rPr lang="da-DK" sz="2000" dirty="0"/>
              <a:t> pH-værdi er  </a:t>
            </a:r>
            <a:r>
              <a:rPr lang="da-DK" sz="2000" dirty="0" smtClean="0"/>
              <a:t>5,                            </a:t>
            </a:r>
            <a:r>
              <a:rPr lang="da-DK" sz="2000" dirty="0"/>
              <a:t>svarende til hudens overflade, men forskellig fra sårets pH-værdi på 7.</a:t>
            </a:r>
          </a:p>
          <a:p>
            <a:endParaRPr lang="da-DK" sz="2000" dirty="0" smtClean="0"/>
          </a:p>
          <a:p>
            <a:r>
              <a:rPr lang="da-DK" sz="2000" dirty="0" err="1" smtClean="0"/>
              <a:t>Emla</a:t>
            </a:r>
            <a:r>
              <a:rPr lang="da-DK" sz="2000" dirty="0" smtClean="0"/>
              <a:t> ændrer sårets pH-værdien og ændrer bakteriefloraen i sårbunden.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xmlns="" val="302568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342" b="4787"/>
          <a:stretch/>
        </p:blipFill>
        <p:spPr bwMode="auto">
          <a:xfrm>
            <a:off x="293982" y="908720"/>
            <a:ext cx="7086330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36004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da-DK" sz="3600" dirty="0" smtClean="0"/>
              <a:t>Behandling af </a:t>
            </a:r>
            <a:r>
              <a:rPr lang="da-DK" sz="3600" dirty="0" err="1" smtClean="0"/>
              <a:t>nociceptive</a:t>
            </a:r>
            <a:r>
              <a:rPr lang="da-DK" sz="3600" dirty="0" smtClean="0"/>
              <a:t> smerter</a:t>
            </a:r>
            <a:endParaRPr lang="da-DK" sz="3600" dirty="0"/>
          </a:p>
        </p:txBody>
      </p:sp>
      <p:sp>
        <p:nvSpPr>
          <p:cNvPr id="3" name="Tekstboks 2"/>
          <p:cNvSpPr txBox="1"/>
          <p:nvPr/>
        </p:nvSpPr>
        <p:spPr>
          <a:xfrm>
            <a:off x="7380312" y="1772816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Opioider</a:t>
            </a:r>
            <a:endParaRPr lang="da-DK" dirty="0"/>
          </a:p>
        </p:txBody>
      </p:sp>
      <p:sp>
        <p:nvSpPr>
          <p:cNvPr id="4" name="Tekstboks 3"/>
          <p:cNvSpPr txBox="1"/>
          <p:nvPr/>
        </p:nvSpPr>
        <p:spPr>
          <a:xfrm>
            <a:off x="7415081" y="3429000"/>
            <a:ext cx="973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Non-</a:t>
            </a:r>
          </a:p>
          <a:p>
            <a:r>
              <a:rPr lang="da-DK" dirty="0" err="1" smtClean="0"/>
              <a:t>opioider</a:t>
            </a:r>
            <a:endParaRPr lang="da-DK" dirty="0"/>
          </a:p>
        </p:txBody>
      </p:sp>
      <p:sp>
        <p:nvSpPr>
          <p:cNvPr id="5" name="Tekstboks 4"/>
          <p:cNvSpPr txBox="1"/>
          <p:nvPr/>
        </p:nvSpPr>
        <p:spPr>
          <a:xfrm>
            <a:off x="7402833" y="4900518"/>
            <a:ext cx="913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Topikalt</a:t>
            </a:r>
            <a:endParaRPr lang="da-DK" dirty="0"/>
          </a:p>
        </p:txBody>
      </p:sp>
      <p:sp>
        <p:nvSpPr>
          <p:cNvPr id="6" name="Tekstboks 5"/>
          <p:cNvSpPr txBox="1"/>
          <p:nvPr/>
        </p:nvSpPr>
        <p:spPr>
          <a:xfrm>
            <a:off x="7389651" y="5661248"/>
            <a:ext cx="1485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Non-</a:t>
            </a:r>
          </a:p>
          <a:p>
            <a:r>
              <a:rPr lang="da-DK" dirty="0" smtClean="0"/>
              <a:t>farmakologisk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2081813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856984" cy="634082"/>
          </a:xfrm>
        </p:spPr>
        <p:txBody>
          <a:bodyPr>
            <a:normAutofit fontScale="90000"/>
          </a:bodyPr>
          <a:lstStyle/>
          <a:p>
            <a:r>
              <a:rPr lang="da-DK" sz="3600" dirty="0" smtClean="0"/>
              <a:t>Behandlingsalgoritme til </a:t>
            </a:r>
            <a:r>
              <a:rPr lang="da-DK" sz="3600" dirty="0" err="1" smtClean="0"/>
              <a:t>neurogene</a:t>
            </a:r>
            <a:r>
              <a:rPr lang="da-DK" sz="3600" dirty="0" smtClean="0"/>
              <a:t> smerter</a:t>
            </a:r>
            <a:endParaRPr lang="da-DK" sz="36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64704"/>
            <a:ext cx="6702066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5545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3200" dirty="0" smtClean="0"/>
              <a:t>Husk behandlingen skal matche smerteproblematikken (fra </a:t>
            </a:r>
            <a:r>
              <a:rPr lang="da-DK" sz="3200" dirty="0"/>
              <a:t>s</a:t>
            </a:r>
            <a:r>
              <a:rPr lang="da-DK" sz="3200" dirty="0" smtClean="0"/>
              <a:t>merteanamnesen)</a:t>
            </a:r>
            <a:endParaRPr lang="da-DK" sz="3200" dirty="0"/>
          </a:p>
        </p:txBody>
      </p:sp>
      <p:sp>
        <p:nvSpPr>
          <p:cNvPr id="5" name="Pladsholder til indhold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da-DK" sz="2000" i="1" dirty="0">
                <a:solidFill>
                  <a:prstClr val="black"/>
                </a:solidFill>
              </a:rPr>
              <a:t>Konstante smerter </a:t>
            </a:r>
            <a:r>
              <a:rPr lang="da-DK" sz="2000" i="1" dirty="0" smtClean="0">
                <a:solidFill>
                  <a:prstClr val="black"/>
                </a:solidFill>
              </a:rPr>
              <a:t>1-3 </a:t>
            </a:r>
            <a:r>
              <a:rPr lang="da-DK" sz="2000" i="1" dirty="0">
                <a:solidFill>
                  <a:prstClr val="black"/>
                </a:solidFill>
              </a:rPr>
              <a:t>NRS</a:t>
            </a:r>
          </a:p>
          <a:p>
            <a:pPr lvl="0"/>
            <a:r>
              <a:rPr lang="da-DK" sz="2000" i="1" dirty="0" smtClean="0">
                <a:solidFill>
                  <a:prstClr val="black"/>
                </a:solidFill>
              </a:rPr>
              <a:t>Fysisk </a:t>
            </a:r>
            <a:r>
              <a:rPr lang="da-DK" sz="2000" i="1" dirty="0">
                <a:solidFill>
                  <a:prstClr val="black"/>
                </a:solidFill>
              </a:rPr>
              <a:t>aktiv hver dag</a:t>
            </a:r>
          </a:p>
          <a:p>
            <a:pPr lvl="0"/>
            <a:r>
              <a:rPr lang="da-DK" sz="2000" i="1" dirty="0">
                <a:solidFill>
                  <a:prstClr val="black"/>
                </a:solidFill>
              </a:rPr>
              <a:t>Smerter forværres </a:t>
            </a:r>
            <a:r>
              <a:rPr lang="da-DK" sz="2000" i="1" dirty="0" smtClean="0">
                <a:solidFill>
                  <a:prstClr val="black"/>
                </a:solidFill>
              </a:rPr>
              <a:t>mest af  </a:t>
            </a:r>
            <a:r>
              <a:rPr lang="da-DK" sz="2000" i="1" dirty="0">
                <a:solidFill>
                  <a:prstClr val="black"/>
                </a:solidFill>
              </a:rPr>
              <a:t>sårprocedure</a:t>
            </a:r>
          </a:p>
          <a:p>
            <a:pPr lvl="0"/>
            <a:r>
              <a:rPr lang="da-DK" sz="2000" i="1" dirty="0">
                <a:solidFill>
                  <a:prstClr val="black"/>
                </a:solidFill>
              </a:rPr>
              <a:t>Stærke smerter </a:t>
            </a:r>
            <a:r>
              <a:rPr lang="da-DK" sz="2000" i="1" dirty="0" smtClean="0">
                <a:solidFill>
                  <a:prstClr val="black"/>
                </a:solidFill>
              </a:rPr>
              <a:t>7 </a:t>
            </a:r>
            <a:r>
              <a:rPr lang="da-DK" sz="2000" i="1" dirty="0">
                <a:solidFill>
                  <a:prstClr val="black"/>
                </a:solidFill>
              </a:rPr>
              <a:t>NRS ved </a:t>
            </a:r>
            <a:r>
              <a:rPr lang="da-DK" sz="2000" i="1" dirty="0" smtClean="0">
                <a:solidFill>
                  <a:prstClr val="black"/>
                </a:solidFill>
              </a:rPr>
              <a:t>aktivitet og sårbehandling</a:t>
            </a:r>
            <a:endParaRPr lang="da-DK" sz="2000" i="1" dirty="0">
              <a:solidFill>
                <a:prstClr val="black"/>
              </a:solidFill>
            </a:endParaRPr>
          </a:p>
          <a:p>
            <a:pPr lvl="0"/>
            <a:r>
              <a:rPr lang="da-DK" sz="2000" i="1" dirty="0">
                <a:solidFill>
                  <a:prstClr val="black"/>
                </a:solidFill>
              </a:rPr>
              <a:t>Kun </a:t>
            </a:r>
            <a:r>
              <a:rPr lang="da-DK" sz="2000" i="1" dirty="0" err="1">
                <a:solidFill>
                  <a:prstClr val="black"/>
                </a:solidFill>
              </a:rPr>
              <a:t>nociceptive</a:t>
            </a:r>
            <a:r>
              <a:rPr lang="da-DK" sz="2000" i="1" dirty="0">
                <a:solidFill>
                  <a:prstClr val="black"/>
                </a:solidFill>
              </a:rPr>
              <a:t> smerter</a:t>
            </a:r>
          </a:p>
          <a:p>
            <a:pPr lvl="0"/>
            <a:r>
              <a:rPr lang="da-DK" sz="2000" i="1" dirty="0">
                <a:solidFill>
                  <a:prstClr val="black"/>
                </a:solidFill>
              </a:rPr>
              <a:t>Vågner af smerter </a:t>
            </a:r>
            <a:r>
              <a:rPr lang="da-DK" sz="2000" i="1" dirty="0" smtClean="0">
                <a:solidFill>
                  <a:prstClr val="black"/>
                </a:solidFill>
              </a:rPr>
              <a:t>på 5 </a:t>
            </a:r>
            <a:r>
              <a:rPr lang="da-DK" sz="2000" i="1" dirty="0">
                <a:solidFill>
                  <a:prstClr val="black"/>
                </a:solidFill>
              </a:rPr>
              <a:t>NRS hver nat</a:t>
            </a:r>
          </a:p>
          <a:p>
            <a:pPr lvl="0"/>
            <a:r>
              <a:rPr lang="da-DK" sz="2000" i="1" dirty="0" smtClean="0">
                <a:solidFill>
                  <a:prstClr val="black"/>
                </a:solidFill>
              </a:rPr>
              <a:t>Har det ok med at </a:t>
            </a:r>
            <a:r>
              <a:rPr lang="da-DK" sz="2000" i="1" dirty="0">
                <a:solidFill>
                  <a:prstClr val="black"/>
                </a:solidFill>
              </a:rPr>
              <a:t>tage piller – </a:t>
            </a:r>
            <a:r>
              <a:rPr lang="da-DK" sz="2000" i="1" dirty="0" smtClean="0">
                <a:solidFill>
                  <a:prstClr val="black"/>
                </a:solidFill>
              </a:rPr>
              <a:t>livet er for kort til sure smerter – men har kun </a:t>
            </a:r>
            <a:r>
              <a:rPr lang="da-DK" sz="2000" i="1" dirty="0" err="1" smtClean="0">
                <a:solidFill>
                  <a:prstClr val="black"/>
                </a:solidFill>
              </a:rPr>
              <a:t>panodil</a:t>
            </a:r>
            <a:r>
              <a:rPr lang="da-DK" sz="2000" i="1" dirty="0" smtClean="0">
                <a:solidFill>
                  <a:prstClr val="black"/>
                </a:solidFill>
              </a:rPr>
              <a:t> i huset</a:t>
            </a:r>
            <a:endParaRPr lang="da-DK" sz="2000" i="1" dirty="0">
              <a:solidFill>
                <a:prstClr val="black"/>
              </a:solidFill>
            </a:endParaRPr>
          </a:p>
          <a:p>
            <a:endParaRPr lang="da-DK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9468"/>
            <a:ext cx="4038600" cy="302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7010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315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75558811"/>
              </p:ext>
            </p:extLst>
          </p:nvPr>
        </p:nvGraphicFramePr>
        <p:xfrm>
          <a:off x="457200" y="1828800"/>
          <a:ext cx="8382000" cy="4433892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</a:tblGrid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 Kl.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6"/>
                      </a:srgbClr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da-D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da-DK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8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33478" name="Rectangle 3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da-DK" altLang="da-DK" sz="4000" b="1" dirty="0" smtClean="0"/>
              <a:t>Kun behov for pn-dosis </a:t>
            </a:r>
            <a:br>
              <a:rPr lang="da-DK" altLang="da-DK" sz="4000" b="1" dirty="0" smtClean="0"/>
            </a:br>
            <a:r>
              <a:rPr lang="da-DK" altLang="da-DK" sz="4000" b="1" dirty="0" smtClean="0"/>
              <a:t>før procedure /aktivitet </a:t>
            </a:r>
          </a:p>
        </p:txBody>
      </p:sp>
    </p:spTree>
    <p:extLst>
      <p:ext uri="{BB962C8B-B14F-4D97-AF65-F5344CB8AC3E}">
        <p14:creationId xmlns:p14="http://schemas.microsoft.com/office/powerpoint/2010/main" xmlns="" val="3491074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34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3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3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47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323528" y="116632"/>
            <a:ext cx="6264696" cy="10668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da-DK" sz="4000" dirty="0" smtClean="0"/>
              <a:t>Fordi smerter hæmmer alt </a:t>
            </a:r>
            <a:br>
              <a:rPr lang="da-DK" sz="4000" dirty="0" smtClean="0"/>
            </a:br>
            <a:r>
              <a:rPr lang="da-DK" sz="4000" dirty="0" smtClean="0"/>
              <a:t>det der fremmer sårheling</a:t>
            </a:r>
            <a:endParaRPr lang="da-DK" sz="4000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half" idx="1"/>
          </p:nvPr>
        </p:nvSpPr>
        <p:spPr>
          <a:xfrm>
            <a:off x="395536" y="2492896"/>
            <a:ext cx="7704856" cy="2304256"/>
          </a:xfrm>
        </p:spPr>
        <p:txBody>
          <a:bodyPr>
            <a:normAutofit fontScale="77500" lnSpcReduction="20000"/>
          </a:bodyPr>
          <a:lstStyle/>
          <a:p>
            <a:r>
              <a:rPr lang="da-DK" dirty="0" smtClean="0"/>
              <a:t>Sund kost    (bevaret appetit)</a:t>
            </a:r>
          </a:p>
          <a:p>
            <a:endParaRPr lang="da-DK" dirty="0" smtClean="0"/>
          </a:p>
          <a:p>
            <a:r>
              <a:rPr lang="da-DK" dirty="0" smtClean="0"/>
              <a:t>Fysisk aktivitet      (perfusion med ilt og næring til såret)</a:t>
            </a:r>
          </a:p>
          <a:p>
            <a:endParaRPr lang="da-DK" dirty="0" smtClean="0"/>
          </a:p>
          <a:p>
            <a:r>
              <a:rPr lang="da-DK" dirty="0" smtClean="0"/>
              <a:t>Uforstyrret nattesøvn       (bevaret </a:t>
            </a:r>
            <a:r>
              <a:rPr lang="da-DK" dirty="0" err="1" smtClean="0"/>
              <a:t>cirkadisk</a:t>
            </a:r>
            <a:r>
              <a:rPr lang="da-DK" dirty="0" smtClean="0"/>
              <a:t> rytme)</a:t>
            </a:r>
          </a:p>
          <a:p>
            <a:endParaRPr lang="da-DK" dirty="0"/>
          </a:p>
        </p:txBody>
      </p:sp>
      <p:pic>
        <p:nvPicPr>
          <p:cNvPr id="9" name="Pladsholder til indhold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0924" y="1216918"/>
            <a:ext cx="2857500" cy="1924050"/>
          </a:xfr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9752" y="4375434"/>
            <a:ext cx="2952328" cy="221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004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da-DK" b="1" dirty="0" smtClean="0"/>
              <a:t>Spørgsmål ?</a:t>
            </a:r>
            <a:endParaRPr lang="da-DK" b="1" dirty="0"/>
          </a:p>
        </p:txBody>
      </p:sp>
      <p:pic>
        <p:nvPicPr>
          <p:cNvPr id="5" name="Pladsholder til indhold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4416" y="1628800"/>
            <a:ext cx="7025975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8489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algn="ctr" eaLnBrk="1" hangingPunct="1"/>
            <a:r>
              <a:rPr lang="en-US" altLang="da-DK" dirty="0" err="1" smtClean="0"/>
              <a:t>Tak</a:t>
            </a:r>
            <a:r>
              <a:rPr lang="en-US" altLang="da-DK" dirty="0" smtClean="0"/>
              <a:t> for nu</a:t>
            </a:r>
          </a:p>
        </p:txBody>
      </p:sp>
      <p:pic>
        <p:nvPicPr>
          <p:cNvPr id="50179" name="Picture 5" descr="Journalaudit smerter og tryksår 2009 02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310745" y="1196752"/>
            <a:ext cx="6364081" cy="4773061"/>
          </a:xfrm>
        </p:spPr>
      </p:pic>
    </p:spTree>
    <p:extLst>
      <p:ext uri="{BB962C8B-B14F-4D97-AF65-F5344CB8AC3E}">
        <p14:creationId xmlns:p14="http://schemas.microsoft.com/office/powerpoint/2010/main" xmlns="" val="3462130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80517159"/>
              </p:ext>
            </p:extLst>
          </p:nvPr>
        </p:nvGraphicFramePr>
        <p:xfrm>
          <a:off x="1547664" y="1157288"/>
          <a:ext cx="6292850" cy="5700712"/>
        </p:xfrm>
        <a:graphic>
          <a:graphicData uri="http://schemas.openxmlformats.org/presentationml/2006/ole">
            <p:oleObj spid="_x0000_s6149" name="Dokument" r:id="rId4" imgW="6292061" imgH="5701399" progId="Word.Document.12">
              <p:embed/>
            </p:oleObj>
          </a:graphicData>
        </a:graphic>
      </p:graphicFrame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>Behandling af </a:t>
            </a:r>
            <a:r>
              <a:rPr lang="da-DK" dirty="0" err="1" smtClean="0"/>
              <a:t>neurogene</a:t>
            </a:r>
            <a:r>
              <a:rPr lang="da-DK" dirty="0" smtClean="0"/>
              <a:t> smerter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391619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Smertefysiologi 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04071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/>
          </p:cNvSpPr>
          <p:nvPr>
            <p:ph type="title" idx="4294967295"/>
          </p:nvPr>
        </p:nvSpPr>
        <p:spPr>
          <a:xfrm>
            <a:off x="83820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a-DK" sz="3600" dirty="0" smtClean="0"/>
              <a:t>Sensibilisering af smertesystemet</a:t>
            </a:r>
            <a:endParaRPr lang="da-DK" sz="3600" dirty="0" smtClean="0">
              <a:solidFill>
                <a:srgbClr val="003366"/>
              </a:solidFill>
            </a:endParaRPr>
          </a:p>
        </p:txBody>
      </p:sp>
      <p:sp>
        <p:nvSpPr>
          <p:cNvPr id="189443" name="Rectangle 3"/>
          <p:cNvSpPr>
            <a:spLocks noGrp="1"/>
          </p:cNvSpPr>
          <p:nvPr>
            <p:ph type="body" sz="half" idx="4294967295"/>
          </p:nvPr>
        </p:nvSpPr>
        <p:spPr>
          <a:xfrm>
            <a:off x="0" y="1784350"/>
            <a:ext cx="4643438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da-DK" sz="2400" dirty="0" smtClean="0"/>
              <a:t>Primær </a:t>
            </a:r>
            <a:r>
              <a:rPr lang="da-DK" sz="2400" dirty="0" err="1" smtClean="0"/>
              <a:t>hyperalgesi</a:t>
            </a:r>
            <a:r>
              <a:rPr lang="da-DK" sz="2400" dirty="0" smtClean="0"/>
              <a:t> pga. inflammation</a:t>
            </a:r>
          </a:p>
          <a:p>
            <a:pPr>
              <a:lnSpc>
                <a:spcPct val="90000"/>
              </a:lnSpc>
              <a:defRPr/>
            </a:pPr>
            <a:endParaRPr lang="da-DK" sz="2400" dirty="0" smtClean="0"/>
          </a:p>
          <a:p>
            <a:pPr>
              <a:lnSpc>
                <a:spcPct val="90000"/>
              </a:lnSpc>
              <a:defRPr/>
            </a:pPr>
            <a:r>
              <a:rPr lang="da-DK" sz="2400" dirty="0" smtClean="0"/>
              <a:t>Inflammatoriske </a:t>
            </a:r>
            <a:r>
              <a:rPr lang="da-DK" sz="2400" dirty="0"/>
              <a:t>substanser </a:t>
            </a:r>
            <a:r>
              <a:rPr lang="da-DK" sz="2400" dirty="0" smtClean="0"/>
              <a:t> </a:t>
            </a:r>
            <a:r>
              <a:rPr lang="da-DK" sz="2400" dirty="0"/>
              <a:t>sensibiliserer nærliggende nerveender </a:t>
            </a:r>
          </a:p>
          <a:p>
            <a:pPr eaLnBrk="1" hangingPunct="1">
              <a:lnSpc>
                <a:spcPct val="90000"/>
              </a:lnSpc>
              <a:defRPr/>
            </a:pPr>
            <a:endParaRPr lang="da-DK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da-DK" sz="2400" dirty="0" smtClean="0"/>
              <a:t>Sekundær </a:t>
            </a:r>
            <a:r>
              <a:rPr lang="da-DK" sz="2400" dirty="0" err="1" smtClean="0"/>
              <a:t>hyperalgesi</a:t>
            </a:r>
            <a:r>
              <a:rPr lang="da-DK" sz="2400" dirty="0" smtClean="0"/>
              <a:t> pga. inflammationen og smerterne som får CNS til at ”forstærke” signalet</a:t>
            </a:r>
          </a:p>
          <a:p>
            <a:pPr eaLnBrk="1" hangingPunct="1">
              <a:lnSpc>
                <a:spcPct val="90000"/>
              </a:lnSpc>
              <a:defRPr/>
            </a:pPr>
            <a:endParaRPr lang="da-DK" sz="2600" dirty="0" smtClean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da-DK" sz="2600" dirty="0"/>
          </a:p>
        </p:txBody>
      </p:sp>
      <p:pic>
        <p:nvPicPr>
          <p:cNvPr id="39940" name="Picture 3" descr="IMG_031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95" t="8594" b="7085"/>
          <a:stretch>
            <a:fillRect/>
          </a:stretch>
        </p:blipFill>
        <p:spPr>
          <a:xfrm>
            <a:off x="5181600" y="1600200"/>
            <a:ext cx="3205163" cy="4572000"/>
          </a:xfrm>
        </p:spPr>
      </p:pic>
      <p:sp>
        <p:nvSpPr>
          <p:cNvPr id="189445" name="Oval 5"/>
          <p:cNvSpPr>
            <a:spLocks noChangeArrowheads="1"/>
          </p:cNvSpPr>
          <p:nvPr/>
        </p:nvSpPr>
        <p:spPr bwMode="auto">
          <a:xfrm>
            <a:off x="5029200" y="2667000"/>
            <a:ext cx="3352800" cy="24384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endParaRPr kumimoji="0" lang="da-DK" altLang="da-DK" sz="2400">
              <a:latin typeface="Calibri" pitchFamily="34" charset="0"/>
            </a:endParaRPr>
          </a:p>
        </p:txBody>
      </p:sp>
      <p:sp>
        <p:nvSpPr>
          <p:cNvPr id="189446" name="Oval 6"/>
          <p:cNvSpPr>
            <a:spLocks noChangeArrowheads="1"/>
          </p:cNvSpPr>
          <p:nvPr/>
        </p:nvSpPr>
        <p:spPr bwMode="auto">
          <a:xfrm rot="-3004186">
            <a:off x="6115844" y="3232944"/>
            <a:ext cx="1074737" cy="165417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endParaRPr kumimoji="0" lang="da-DK" altLang="da-DK" sz="24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7201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5" grpId="0" animBg="1"/>
      <p:bldP spid="189445" grpId="1" animBg="1"/>
      <p:bldP spid="1894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altLang="da-DK" sz="4000" dirty="0" smtClean="0"/>
              <a:t>Men hvad er smerte ?</a:t>
            </a:r>
            <a:endParaRPr lang="da-DK" altLang="da-DK" sz="4000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>
            <a:normAutofit/>
          </a:bodyPr>
          <a:lstStyle/>
          <a:p>
            <a:pPr marL="411480" indent="-320040">
              <a:buNone/>
              <a:defRPr/>
            </a:pPr>
            <a:r>
              <a:rPr lang="da-DK" altLang="da-DK" sz="2800" dirty="0" smtClean="0">
                <a:solidFill>
                  <a:schemeClr val="tx2">
                    <a:satMod val="200000"/>
                  </a:schemeClr>
                </a:solidFill>
              </a:rPr>
              <a:t>International </a:t>
            </a:r>
            <a:r>
              <a:rPr lang="da-DK" altLang="da-DK" sz="2800" dirty="0">
                <a:solidFill>
                  <a:schemeClr val="tx2">
                    <a:satMod val="200000"/>
                  </a:schemeClr>
                </a:solidFill>
              </a:rPr>
              <a:t>definition på smerte:</a:t>
            </a:r>
            <a:endParaRPr lang="da-DK" altLang="da-DK" sz="2800" dirty="0">
              <a:solidFill>
                <a:srgbClr val="FF0000"/>
              </a:solidFill>
            </a:endParaRPr>
          </a:p>
          <a:p>
            <a:pPr marL="411480" indent="-320040">
              <a:buNone/>
              <a:defRPr/>
            </a:pPr>
            <a:r>
              <a:rPr lang="da-DK" altLang="da-DK" sz="4000" b="1" dirty="0" smtClean="0">
                <a:solidFill>
                  <a:schemeClr val="accent2">
                    <a:lumMod val="75000"/>
                  </a:schemeClr>
                </a:solidFill>
              </a:rPr>
              <a:t>Smerte </a:t>
            </a:r>
            <a:r>
              <a:rPr lang="da-DK" altLang="da-DK" sz="4000" b="1" dirty="0">
                <a:solidFill>
                  <a:schemeClr val="accent2">
                    <a:lumMod val="75000"/>
                  </a:schemeClr>
                </a:solidFill>
              </a:rPr>
              <a:t>er en </a:t>
            </a:r>
            <a:r>
              <a:rPr lang="da-DK" altLang="da-DK" sz="4000" dirty="0"/>
              <a:t>ubehagelig sensorisk og emotionel oplevelse, som er forbundet med</a:t>
            </a:r>
            <a:r>
              <a:rPr lang="da-DK" altLang="da-DK" sz="4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da-DK" altLang="da-DK" sz="4000" b="1" dirty="0">
                <a:solidFill>
                  <a:schemeClr val="accent2">
                    <a:lumMod val="75000"/>
                  </a:schemeClr>
                </a:solidFill>
              </a:rPr>
              <a:t>aktuel eller truende vævsbeskadigelse </a:t>
            </a:r>
            <a:r>
              <a:rPr lang="da-DK" altLang="da-DK" sz="4000" dirty="0"/>
              <a:t>eller som beskrives </a:t>
            </a:r>
            <a:r>
              <a:rPr lang="da-DK" altLang="da-DK" sz="4000" dirty="0" smtClean="0"/>
              <a:t>i </a:t>
            </a:r>
            <a:r>
              <a:rPr lang="da-DK" altLang="da-DK" sz="4000" dirty="0"/>
              <a:t>vendinger svarende til en sådan beskadigelse</a:t>
            </a:r>
            <a:r>
              <a:rPr lang="da-DK" altLang="da-DK" sz="4000" dirty="0" smtClean="0"/>
              <a:t>.</a:t>
            </a:r>
            <a:endParaRPr lang="da-DK" altLang="da-DK" sz="4000" dirty="0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339725" y="6370638"/>
            <a:ext cx="83359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a-DK" altLang="da-DK">
                <a:latin typeface="Calibri" pitchFamily="34" charset="0"/>
              </a:rPr>
              <a:t>IASP: International Association of Study of Pain, 1979 </a:t>
            </a:r>
          </a:p>
        </p:txBody>
      </p:sp>
    </p:spTree>
    <p:extLst>
      <p:ext uri="{BB962C8B-B14F-4D97-AF65-F5344CB8AC3E}">
        <p14:creationId xmlns:p14="http://schemas.microsoft.com/office/powerpoint/2010/main" xmlns="" val="190244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da-DK" sz="4000" dirty="0" smtClean="0"/>
              <a:t>Sår er en vævsbeskadigelse</a:t>
            </a:r>
          </a:p>
        </p:txBody>
      </p:sp>
      <p:pic>
        <p:nvPicPr>
          <p:cNvPr id="60419" name="Picture 3" descr="huden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90725"/>
            <a:ext cx="739140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7139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1993</TotalTime>
  <Words>2136</Words>
  <Application>Microsoft Office PowerPoint</Application>
  <PresentationFormat>Skærmshow (4:3)</PresentationFormat>
  <Paragraphs>689</Paragraphs>
  <Slides>70</Slides>
  <Notes>70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Integrerede OLE-servere</vt:lpstr>
      </vt:variant>
      <vt:variant>
        <vt:i4>2</vt:i4>
      </vt:variant>
      <vt:variant>
        <vt:lpstr>Diastitler</vt:lpstr>
      </vt:variant>
      <vt:variant>
        <vt:i4>70</vt:i4>
      </vt:variant>
    </vt:vector>
  </HeadingPairs>
  <TitlesOfParts>
    <vt:vector size="73" baseType="lpstr">
      <vt:lpstr>Kontortema</vt:lpstr>
      <vt:lpstr>Multimedieklip</vt:lpstr>
      <vt:lpstr>Dokument</vt:lpstr>
      <vt:lpstr> Sårsmerter smertesygepleje og -behandling  Sår i Syd’s  Temadag om sårbehandling  13.11.17  13.11.17 </vt:lpstr>
      <vt:lpstr>Program </vt:lpstr>
      <vt:lpstr>Referencer</vt:lpstr>
      <vt:lpstr>Algoritmer </vt:lpstr>
      <vt:lpstr>Sårsmerte pjece til patienten</vt:lpstr>
      <vt:lpstr>Hvilke sår er smertefulde ? </vt:lpstr>
      <vt:lpstr>Smertefysiologi </vt:lpstr>
      <vt:lpstr>Men hvad er smerte ?</vt:lpstr>
      <vt:lpstr>Sår er en vævsbeskadigelse</vt:lpstr>
      <vt:lpstr>Smertefysiologi:      nociceptorer</vt:lpstr>
      <vt:lpstr>Inddeling af smerter</vt:lpstr>
      <vt:lpstr>Smertetyper  og                              </vt:lpstr>
      <vt:lpstr>Behandlingen skal matche smertetypen                            </vt:lpstr>
      <vt:lpstr>Nociceptive smerter:</vt:lpstr>
      <vt:lpstr>Smertetyper  og                              </vt:lpstr>
      <vt:lpstr>Neurogene/neuropatiske smerter NERVESKADE-SMERTER</vt:lpstr>
      <vt:lpstr>Hvordan nerveskaden viser sig</vt:lpstr>
      <vt:lpstr>Eks. på an-algesi :   diabetisk sår og polyneuropati</vt:lpstr>
      <vt:lpstr>Eks. på hyper-algesi :   diabetisk sår og polyneuropati</vt:lpstr>
      <vt:lpstr>Hyppigt forekommende symptomer ved inflammation :</vt:lpstr>
      <vt:lpstr>Beskadigede nerver  sender forvrængede signaler</vt:lpstr>
      <vt:lpstr>Årsager til sårsmerter</vt:lpstr>
      <vt:lpstr>Årsager til sårsmerter</vt:lpstr>
      <vt:lpstr>Arterielle sårs smerter skyldes iskæmi  </vt:lpstr>
      <vt:lpstr>Venøse sårs smerter, ulcus cruris</vt:lpstr>
      <vt:lpstr>Cancersårs smerter </vt:lpstr>
      <vt:lpstr>Sårbehandlingen kan være smertefuld</vt:lpstr>
      <vt:lpstr>Fjernelse af bandage kan være smertefuld</vt:lpstr>
      <vt:lpstr>Debridering</vt:lpstr>
      <vt:lpstr>Vaccum terapi kan være smertefuld  når suget startes  og op til længe efter</vt:lpstr>
      <vt:lpstr>Der kan være smerter i kortere eller længere tid efter sårbehandlingen – faktisk hele tiden</vt:lpstr>
      <vt:lpstr>Smerters indflydelse på  patientens liv og sårheling</vt:lpstr>
      <vt:lpstr>        Patient indsatsen    og     Personale indsatsen                  Livsførelsen    og     Sårbehandlingen      </vt:lpstr>
      <vt:lpstr>Konstante og stærke smerter  har mange negative følger</vt:lpstr>
      <vt:lpstr>Smerter hæmmer sårheling </vt:lpstr>
      <vt:lpstr>Smertesygepleje</vt:lpstr>
      <vt:lpstr>Klinisk sårsmertesygepleje</vt:lpstr>
      <vt:lpstr>Identifikation af patienter med sårsmerter før hver sårbehandling</vt:lpstr>
      <vt:lpstr>Validerede  smerteskalaer</vt:lpstr>
      <vt:lpstr>Sygeplejefaglig sårsmerte anamnese </vt:lpstr>
      <vt:lpstr>Smerteproblematikken er patientens svar på sårsmerteanamnesen, et eksempel: </vt:lpstr>
      <vt:lpstr>Behov for døgndækkende  doser / behandling</vt:lpstr>
      <vt:lpstr>Husk dokumentation</vt:lpstr>
      <vt:lpstr>Undervis patienten i smerters negative følger for sårhelingsfremmende livsførelse  </vt:lpstr>
      <vt:lpstr>Sufficient smertebehandling beskrives i litteraturen som ”tilstrækkelig effektiv til at patienten kan hvile/sove og være fysisk aktiv” </vt:lpstr>
      <vt:lpstr>Undervis patienten i smertelindringens positive betydning for sårhelingsfremmende livsførelse</vt:lpstr>
      <vt:lpstr>Smertebehandling </vt:lpstr>
      <vt:lpstr>Indikationer for smertebehandling</vt:lpstr>
      <vt:lpstr>Mål for sår-smerte-behandlingens effekt</vt:lpstr>
      <vt:lpstr>Smertebehandlingsmuligheder</vt:lpstr>
      <vt:lpstr>Dias nummer 51</vt:lpstr>
      <vt:lpstr>Smerte-skånsom sårbehandling skånsomme materialer</vt:lpstr>
      <vt:lpstr>Smerte-skånsom behandling </vt:lpstr>
      <vt:lpstr>Lokalbedøvelse af såret   før sårbehandlings procedure</vt:lpstr>
      <vt:lpstr>Lokalbedøvelse på 15 min.</vt:lpstr>
      <vt:lpstr>Rigtig og forkert Lidocain-gel,   når det skal anvendes i sår</vt:lpstr>
      <vt:lpstr>Smertestillende NSAID-afgivende bandage til smertefulde væskende sår</vt:lpstr>
      <vt:lpstr>Morfingel fås i 2 styrker:  0,3% og 0,6%  til topikal smertebehandling i sårbunden</vt:lpstr>
      <vt:lpstr>Applikation af morfin-gel</vt:lpstr>
      <vt:lpstr>Bandagering og  smertescoring når effekt er indtruffet</vt:lpstr>
      <vt:lpstr>EMLA /Tapin</vt:lpstr>
      <vt:lpstr>Behandling af nociceptive smerter</vt:lpstr>
      <vt:lpstr>Behandlingsalgoritme til neurogene smerter</vt:lpstr>
      <vt:lpstr>Husk behandlingen skal matche smerteproblematikken (fra smerteanamnesen)</vt:lpstr>
      <vt:lpstr>Kun behov for pn-dosis  før procedure /aktivitet </vt:lpstr>
      <vt:lpstr>Fordi smerter hæmmer alt  det der fremmer sårheling</vt:lpstr>
      <vt:lpstr>Spørgsmål ?</vt:lpstr>
      <vt:lpstr>Tak for nu</vt:lpstr>
      <vt:lpstr>Behandling af neurogene smerter</vt:lpstr>
      <vt:lpstr>Sensibilisering af smertesystemet</vt:lpstr>
    </vt:vector>
  </TitlesOfParts>
  <Company>Region Hovedstaden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Sårsmerter  Kursus i sår og sårbehandling, Region H  09.11.17</dc:title>
  <dc:creator>Winnie Schmelling</dc:creator>
  <cp:lastModifiedBy>Rolf</cp:lastModifiedBy>
  <cp:revision>85</cp:revision>
  <cp:lastPrinted>2017-11-10T16:31:04Z</cp:lastPrinted>
  <dcterms:created xsi:type="dcterms:W3CDTF">2017-11-05T14:09:57Z</dcterms:created>
  <dcterms:modified xsi:type="dcterms:W3CDTF">2017-11-13T14:02:53Z</dcterms:modified>
</cp:coreProperties>
</file>