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414141"/>
        </a:fontRef>
        <a:srgbClr val="414141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DBE3"/>
          </a:solidFill>
        </a:fill>
      </a:tcStyle>
    </a:wholeTbl>
    <a:band2H>
      <a:tcTxStyle/>
      <a:tcStyle>
        <a:tcBdr/>
        <a:fill>
          <a:solidFill>
            <a:srgbClr val="EBEEF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414141"/>
        </a:fontRef>
        <a:srgbClr val="414141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FE2D3"/>
          </a:solidFill>
        </a:fill>
      </a:tcStyle>
    </a:wholeTbl>
    <a:band2H>
      <a:tcTxStyle/>
      <a:tcStyle>
        <a:tcBdr/>
        <a:fill>
          <a:solidFill>
            <a:srgbClr val="F0F1E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414141"/>
        </a:fontRef>
        <a:srgbClr val="414141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DCE1"/>
          </a:solidFill>
        </a:fill>
      </a:tcStyle>
    </a:wholeTbl>
    <a:band2H>
      <a:tcTxStyle/>
      <a:tcStyle>
        <a:tcBdr/>
        <a:fill>
          <a:solidFill>
            <a:srgbClr val="EFEEF1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414141"/>
        </a:fontRef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8E8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414141"/>
        </a:fontRef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414141"/>
              </a:solidFill>
              <a:prstDash val="solid"/>
              <a:round/>
            </a:ln>
          </a:top>
          <a:bottom>
            <a:ln w="25400" cap="flat">
              <a:solidFill>
                <a:srgbClr val="41414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414141"/>
              </a:solidFill>
              <a:prstDash val="solid"/>
              <a:round/>
            </a:ln>
          </a:top>
          <a:bottom>
            <a:ln w="25400" cap="flat">
              <a:solidFill>
                <a:srgbClr val="41414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414141"/>
        </a:fontRef>
        <a:srgbClr val="414141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CDCD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1414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1414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1414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414141"/>
        </a:fontRef>
        <a:srgbClr val="414141"/>
      </a:tcTxStyle>
      <a:tcStyle>
        <a:tcBdr>
          <a:left>
            <a:ln w="12700" cap="flat">
              <a:solidFill>
                <a:srgbClr val="414141"/>
              </a:solidFill>
              <a:prstDash val="solid"/>
              <a:round/>
            </a:ln>
          </a:left>
          <a:right>
            <a:ln w="12700" cap="flat">
              <a:solidFill>
                <a:srgbClr val="414141"/>
              </a:solidFill>
              <a:prstDash val="solid"/>
              <a:round/>
            </a:ln>
          </a:right>
          <a:top>
            <a:ln w="12700" cap="flat">
              <a:solidFill>
                <a:srgbClr val="414141"/>
              </a:solidFill>
              <a:prstDash val="solid"/>
              <a:round/>
            </a:ln>
          </a:top>
          <a:bottom>
            <a:ln w="12700" cap="flat">
              <a:solidFill>
                <a:srgbClr val="414141"/>
              </a:solidFill>
              <a:prstDash val="solid"/>
              <a:round/>
            </a:ln>
          </a:bottom>
          <a:insideH>
            <a:ln w="12700" cap="flat">
              <a:solidFill>
                <a:srgbClr val="414141"/>
              </a:solidFill>
              <a:prstDash val="solid"/>
              <a:round/>
            </a:ln>
          </a:insideH>
          <a:insideV>
            <a:ln w="12700" cap="flat">
              <a:solidFill>
                <a:srgbClr val="414141"/>
              </a:solidFill>
              <a:prstDash val="solid"/>
              <a:round/>
            </a:ln>
          </a:insideV>
        </a:tcBdr>
        <a:fill>
          <a:solidFill>
            <a:srgbClr val="414141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414141"/>
        </a:fontRef>
        <a:srgbClr val="414141"/>
      </a:tcTxStyle>
      <a:tcStyle>
        <a:tcBdr>
          <a:left>
            <a:ln w="12700" cap="flat">
              <a:solidFill>
                <a:srgbClr val="414141"/>
              </a:solidFill>
              <a:prstDash val="solid"/>
              <a:round/>
            </a:ln>
          </a:left>
          <a:right>
            <a:ln w="12700" cap="flat">
              <a:solidFill>
                <a:srgbClr val="414141"/>
              </a:solidFill>
              <a:prstDash val="solid"/>
              <a:round/>
            </a:ln>
          </a:right>
          <a:top>
            <a:ln w="12700" cap="flat">
              <a:solidFill>
                <a:srgbClr val="414141"/>
              </a:solidFill>
              <a:prstDash val="solid"/>
              <a:round/>
            </a:ln>
          </a:top>
          <a:bottom>
            <a:ln w="12700" cap="flat">
              <a:solidFill>
                <a:srgbClr val="414141"/>
              </a:solidFill>
              <a:prstDash val="solid"/>
              <a:round/>
            </a:ln>
          </a:bottom>
          <a:insideH>
            <a:ln w="12700" cap="flat">
              <a:solidFill>
                <a:srgbClr val="414141"/>
              </a:solidFill>
              <a:prstDash val="solid"/>
              <a:round/>
            </a:ln>
          </a:insideH>
          <a:insideV>
            <a:ln w="12700" cap="flat">
              <a:solidFill>
                <a:srgbClr val="414141"/>
              </a:solidFill>
              <a:prstDash val="solid"/>
              <a:round/>
            </a:ln>
          </a:insideV>
        </a:tcBdr>
        <a:fill>
          <a:solidFill>
            <a:srgbClr val="414141">
              <a:alpha val="20000"/>
            </a:srgbClr>
          </a:solidFill>
        </a:fill>
      </a:tcStyle>
    </a:firstCol>
    <a:lastRow>
      <a:tcTxStyle b="on" i="off">
        <a:fontRef idx="minor">
          <a:srgbClr val="414141"/>
        </a:fontRef>
        <a:srgbClr val="414141"/>
      </a:tcTxStyle>
      <a:tcStyle>
        <a:tcBdr>
          <a:left>
            <a:ln w="12700" cap="flat">
              <a:solidFill>
                <a:srgbClr val="414141"/>
              </a:solidFill>
              <a:prstDash val="solid"/>
              <a:round/>
            </a:ln>
          </a:left>
          <a:right>
            <a:ln w="12700" cap="flat">
              <a:solidFill>
                <a:srgbClr val="414141"/>
              </a:solidFill>
              <a:prstDash val="solid"/>
              <a:round/>
            </a:ln>
          </a:right>
          <a:top>
            <a:ln w="50800" cap="flat">
              <a:solidFill>
                <a:srgbClr val="414141"/>
              </a:solidFill>
              <a:prstDash val="solid"/>
              <a:round/>
            </a:ln>
          </a:top>
          <a:bottom>
            <a:ln w="12700" cap="flat">
              <a:solidFill>
                <a:srgbClr val="414141"/>
              </a:solidFill>
              <a:prstDash val="solid"/>
              <a:round/>
            </a:ln>
          </a:bottom>
          <a:insideH>
            <a:ln w="12700" cap="flat">
              <a:solidFill>
                <a:srgbClr val="414141"/>
              </a:solidFill>
              <a:prstDash val="solid"/>
              <a:round/>
            </a:ln>
          </a:insideH>
          <a:insideV>
            <a:ln w="12700" cap="flat">
              <a:solidFill>
                <a:srgbClr val="414141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414141"/>
        </a:fontRef>
        <a:srgbClr val="414141"/>
      </a:tcTxStyle>
      <a:tcStyle>
        <a:tcBdr>
          <a:left>
            <a:ln w="12700" cap="flat">
              <a:solidFill>
                <a:srgbClr val="414141"/>
              </a:solidFill>
              <a:prstDash val="solid"/>
              <a:round/>
            </a:ln>
          </a:left>
          <a:right>
            <a:ln w="12700" cap="flat">
              <a:solidFill>
                <a:srgbClr val="414141"/>
              </a:solidFill>
              <a:prstDash val="solid"/>
              <a:round/>
            </a:ln>
          </a:right>
          <a:top>
            <a:ln w="12700" cap="flat">
              <a:solidFill>
                <a:srgbClr val="414141"/>
              </a:solidFill>
              <a:prstDash val="solid"/>
              <a:round/>
            </a:ln>
          </a:top>
          <a:bottom>
            <a:ln w="25400" cap="flat">
              <a:solidFill>
                <a:srgbClr val="414141"/>
              </a:solidFill>
              <a:prstDash val="solid"/>
              <a:round/>
            </a:ln>
          </a:bottom>
          <a:insideH>
            <a:ln w="12700" cap="flat">
              <a:solidFill>
                <a:srgbClr val="414141"/>
              </a:solidFill>
              <a:prstDash val="solid"/>
              <a:round/>
            </a:ln>
          </a:insideH>
          <a:insideV>
            <a:ln w="12700" cap="flat">
              <a:solidFill>
                <a:srgbClr val="414141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3" d="100"/>
          <a:sy n="53" d="100"/>
        </p:scale>
        <p:origin x="-1224" y="6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1" name="Shape 13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555374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&amp;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ie"/>
          <p:cNvSpPr/>
          <p:nvPr/>
        </p:nvSpPr>
        <p:spPr>
          <a:xfrm>
            <a:off x="508000" y="6591300"/>
            <a:ext cx="11999454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4" name="Linie"/>
          <p:cNvSpPr/>
          <p:nvPr/>
        </p:nvSpPr>
        <p:spPr>
          <a:xfrm>
            <a:off x="507997" y="4089400"/>
            <a:ext cx="12000025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" name="Linie"/>
          <p:cNvSpPr/>
          <p:nvPr/>
        </p:nvSpPr>
        <p:spPr>
          <a:xfrm flipV="1">
            <a:off x="7994299" y="4526255"/>
            <a:ext cx="5" cy="1642762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6" name="Brødtekst, niveau et…"/>
          <p:cNvSpPr txBox="1">
            <a:spLocks noGrp="1"/>
          </p:cNvSpPr>
          <p:nvPr>
            <p:ph type="body" sz="quarter" idx="1"/>
          </p:nvPr>
        </p:nvSpPr>
        <p:spPr>
          <a:xfrm>
            <a:off x="508000" y="3505200"/>
            <a:ext cx="7200900" cy="50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2400" i="1"/>
            </a:lvl1pPr>
            <a:lvl2pPr marL="783166" indent="-313266">
              <a:lnSpc>
                <a:spcPct val="110000"/>
              </a:lnSpc>
              <a:spcBef>
                <a:spcPts val="0"/>
              </a:spcBef>
              <a:buClrTx/>
              <a:buFontTx/>
              <a:defRPr sz="2400" i="1"/>
            </a:lvl2pPr>
            <a:lvl3pPr marL="1253064" indent="-313264">
              <a:lnSpc>
                <a:spcPct val="110000"/>
              </a:lnSpc>
              <a:spcBef>
                <a:spcPts val="0"/>
              </a:spcBef>
              <a:buClrTx/>
              <a:buFontTx/>
              <a:defRPr sz="2400" i="1"/>
            </a:lvl3pPr>
            <a:lvl4pPr marL="1722964" indent="-313264">
              <a:lnSpc>
                <a:spcPct val="110000"/>
              </a:lnSpc>
              <a:spcBef>
                <a:spcPts val="0"/>
              </a:spcBef>
              <a:buClrTx/>
              <a:buFontTx/>
              <a:defRPr sz="2400" i="1"/>
            </a:lvl4pPr>
            <a:lvl5pPr marL="2192864" indent="-313264">
              <a:lnSpc>
                <a:spcPct val="110000"/>
              </a:lnSpc>
              <a:spcBef>
                <a:spcPts val="0"/>
              </a:spcBef>
              <a:buClrTx/>
              <a:buFontTx/>
              <a:defRPr sz="2400" i="1"/>
            </a:lvl5pPr>
          </a:lstStyle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17" name="Titeltekst"/>
          <p:cNvSpPr txBox="1">
            <a:spLocks noGrp="1"/>
          </p:cNvSpPr>
          <p:nvPr>
            <p:ph type="title"/>
          </p:nvPr>
        </p:nvSpPr>
        <p:spPr>
          <a:xfrm>
            <a:off x="508000" y="414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Titeltekst</a:t>
            </a:r>
          </a:p>
        </p:txBody>
      </p:sp>
      <p:sp>
        <p:nvSpPr>
          <p:cNvPr id="18" name="Textebene 1…"/>
          <p:cNvSpPr txBox="1">
            <a:spLocks noGrp="1"/>
          </p:cNvSpPr>
          <p:nvPr>
            <p:ph type="body" sz="quarter" idx="13"/>
          </p:nvPr>
        </p:nvSpPr>
        <p:spPr>
          <a:xfrm>
            <a:off x="8280400" y="4140200"/>
            <a:ext cx="4241800" cy="2413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Brødtekst, niveau et…"/>
          <p:cNvSpPr txBox="1">
            <a:spLocks noGrp="1"/>
          </p:cNvSpPr>
          <p:nvPr>
            <p:ph type="body" sz="quarter" idx="1"/>
          </p:nvPr>
        </p:nvSpPr>
        <p:spPr>
          <a:xfrm>
            <a:off x="533400" y="5969000"/>
            <a:ext cx="11938000" cy="609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1200"/>
              </a:spcBef>
              <a:buClrTx/>
              <a:buSzTx/>
              <a:buFontTx/>
              <a:buNone/>
              <a:defRPr sz="3000" i="1"/>
            </a:lvl1pPr>
            <a:lvl2pPr marL="861482" indent="-391582" algn="ctr">
              <a:spcBef>
                <a:spcPts val="1200"/>
              </a:spcBef>
              <a:buClrTx/>
              <a:buFontTx/>
              <a:defRPr sz="3000" i="1"/>
            </a:lvl2pPr>
            <a:lvl3pPr marL="1331382" indent="-391582" algn="ctr">
              <a:spcBef>
                <a:spcPts val="1200"/>
              </a:spcBef>
              <a:buClrTx/>
              <a:buFontTx/>
              <a:defRPr sz="3000" i="1"/>
            </a:lvl3pPr>
            <a:lvl4pPr marL="1801283" indent="-391582" algn="ctr">
              <a:spcBef>
                <a:spcPts val="1200"/>
              </a:spcBef>
              <a:buClrTx/>
              <a:buFontTx/>
              <a:defRPr sz="3000" i="1"/>
            </a:lvl4pPr>
            <a:lvl5pPr marL="2271183" indent="-391583" algn="ctr">
              <a:spcBef>
                <a:spcPts val="1200"/>
              </a:spcBef>
              <a:buClrTx/>
              <a:buFontTx/>
              <a:defRPr sz="3000" i="1"/>
            </a:lvl5pPr>
          </a:lstStyle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108" name="„Zitat hier eingeben.“"/>
          <p:cNvSpPr txBox="1">
            <a:spLocks noGrp="1"/>
          </p:cNvSpPr>
          <p:nvPr>
            <p:ph type="body" sz="quarter" idx="13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9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Bild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7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Linie"/>
          <p:cNvSpPr/>
          <p:nvPr/>
        </p:nvSpPr>
        <p:spPr>
          <a:xfrm flipV="1">
            <a:off x="7994299" y="7053552"/>
            <a:ext cx="5" cy="1642762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7" name="Linie"/>
          <p:cNvSpPr/>
          <p:nvPr/>
        </p:nvSpPr>
        <p:spPr>
          <a:xfrm>
            <a:off x="508000" y="9131300"/>
            <a:ext cx="11999454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8" name="Linie"/>
          <p:cNvSpPr/>
          <p:nvPr/>
        </p:nvSpPr>
        <p:spPr>
          <a:xfrm>
            <a:off x="507997" y="6629400"/>
            <a:ext cx="12000025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9" name="Linie"/>
          <p:cNvSpPr/>
          <p:nvPr/>
        </p:nvSpPr>
        <p:spPr>
          <a:xfrm flipV="1">
            <a:off x="7994299" y="7053552"/>
            <a:ext cx="5" cy="1642762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0" name="Brødtekst, niveau et…"/>
          <p:cNvSpPr txBox="1">
            <a:spLocks noGrp="1"/>
          </p:cNvSpPr>
          <p:nvPr>
            <p:ph type="body" sz="quarter" idx="1"/>
          </p:nvPr>
        </p:nvSpPr>
        <p:spPr>
          <a:xfrm>
            <a:off x="508000" y="6096000"/>
            <a:ext cx="7200900" cy="50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2400" i="1"/>
            </a:lvl1pPr>
            <a:lvl2pPr marL="783166" indent="-313266">
              <a:lnSpc>
                <a:spcPct val="110000"/>
              </a:lnSpc>
              <a:spcBef>
                <a:spcPts val="0"/>
              </a:spcBef>
              <a:buClrTx/>
              <a:buFontTx/>
              <a:defRPr sz="2400" i="1"/>
            </a:lvl2pPr>
            <a:lvl3pPr marL="1253064" indent="-313264">
              <a:lnSpc>
                <a:spcPct val="110000"/>
              </a:lnSpc>
              <a:spcBef>
                <a:spcPts val="0"/>
              </a:spcBef>
              <a:buClrTx/>
              <a:buFontTx/>
              <a:defRPr sz="2400" i="1"/>
            </a:lvl3pPr>
            <a:lvl4pPr marL="1722964" indent="-313264">
              <a:lnSpc>
                <a:spcPct val="110000"/>
              </a:lnSpc>
              <a:spcBef>
                <a:spcPts val="0"/>
              </a:spcBef>
              <a:buClrTx/>
              <a:buFontTx/>
              <a:defRPr sz="2400" i="1"/>
            </a:lvl4pPr>
            <a:lvl5pPr marL="2192864" indent="-313264">
              <a:lnSpc>
                <a:spcPct val="110000"/>
              </a:lnSpc>
              <a:spcBef>
                <a:spcPts val="0"/>
              </a:spcBef>
              <a:buClrTx/>
              <a:buFontTx/>
              <a:defRPr sz="2400" i="1"/>
            </a:lvl5pPr>
          </a:lstStyle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31" name="Bild"/>
          <p:cNvSpPr>
            <a:spLocks noGrp="1"/>
          </p:cNvSpPr>
          <p:nvPr>
            <p:ph type="pic" idx="13"/>
          </p:nvPr>
        </p:nvSpPr>
        <p:spPr>
          <a:xfrm>
            <a:off x="596900" y="633459"/>
            <a:ext cx="11811000" cy="520700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2" name="Titeltekst"/>
          <p:cNvSpPr txBox="1">
            <a:spLocks noGrp="1"/>
          </p:cNvSpPr>
          <p:nvPr>
            <p:ph type="title"/>
          </p:nvPr>
        </p:nvSpPr>
        <p:spPr>
          <a:xfrm>
            <a:off x="508000" y="668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Titeltekst</a:t>
            </a:r>
          </a:p>
        </p:txBody>
      </p:sp>
      <p:sp>
        <p:nvSpPr>
          <p:cNvPr id="33" name="Textebene 1…"/>
          <p:cNvSpPr txBox="1">
            <a:spLocks noGrp="1"/>
          </p:cNvSpPr>
          <p:nvPr>
            <p:ph type="body" sz="quarter" idx="14"/>
          </p:nvPr>
        </p:nvSpPr>
        <p:spPr>
          <a:xfrm>
            <a:off x="8280400" y="6680200"/>
            <a:ext cx="4241800" cy="2413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- Mi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eltekst"/>
          <p:cNvSpPr txBox="1">
            <a:spLocks noGrp="1"/>
          </p:cNvSpPr>
          <p:nvPr>
            <p:ph type="title"/>
          </p:nvPr>
        </p:nvSpPr>
        <p:spPr>
          <a:xfrm>
            <a:off x="508000" y="3670300"/>
            <a:ext cx="11988800" cy="2413000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42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-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Linie"/>
          <p:cNvSpPr/>
          <p:nvPr/>
        </p:nvSpPr>
        <p:spPr>
          <a:xfrm>
            <a:off x="507997" y="4876800"/>
            <a:ext cx="5676381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0" name="Linie"/>
          <p:cNvSpPr/>
          <p:nvPr/>
        </p:nvSpPr>
        <p:spPr>
          <a:xfrm>
            <a:off x="507998" y="2768600"/>
            <a:ext cx="5676321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1" name="Brødtekst, niveau et…"/>
          <p:cNvSpPr txBox="1">
            <a:spLocks noGrp="1"/>
          </p:cNvSpPr>
          <p:nvPr>
            <p:ph type="body" sz="quarter" idx="1"/>
          </p:nvPr>
        </p:nvSpPr>
        <p:spPr>
          <a:xfrm>
            <a:off x="508000" y="2171700"/>
            <a:ext cx="5676900" cy="5080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2400" i="1"/>
            </a:lvl1pPr>
            <a:lvl2pPr marL="783166" indent="-313266">
              <a:lnSpc>
                <a:spcPct val="110000"/>
              </a:lnSpc>
              <a:spcBef>
                <a:spcPts val="0"/>
              </a:spcBef>
              <a:buClrTx/>
              <a:buFontTx/>
              <a:defRPr sz="2400" i="1"/>
            </a:lvl2pPr>
            <a:lvl3pPr marL="1253064" indent="-313264">
              <a:lnSpc>
                <a:spcPct val="110000"/>
              </a:lnSpc>
              <a:spcBef>
                <a:spcPts val="0"/>
              </a:spcBef>
              <a:buClrTx/>
              <a:buFontTx/>
              <a:defRPr sz="2400" i="1"/>
            </a:lvl3pPr>
            <a:lvl4pPr marL="1722964" indent="-313264">
              <a:lnSpc>
                <a:spcPct val="110000"/>
              </a:lnSpc>
              <a:spcBef>
                <a:spcPts val="0"/>
              </a:spcBef>
              <a:buClrTx/>
              <a:buFontTx/>
              <a:defRPr sz="2400" i="1"/>
            </a:lvl4pPr>
            <a:lvl5pPr marL="2192864" indent="-313264">
              <a:lnSpc>
                <a:spcPct val="110000"/>
              </a:lnSpc>
              <a:spcBef>
                <a:spcPts val="0"/>
              </a:spcBef>
              <a:buClrTx/>
              <a:buFontTx/>
              <a:defRPr sz="2400" i="1"/>
            </a:lvl5pPr>
          </a:lstStyle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52" name="Bild"/>
          <p:cNvSpPr>
            <a:spLocks noGrp="1"/>
          </p:cNvSpPr>
          <p:nvPr>
            <p:ph type="pic" sz="half" idx="13"/>
          </p:nvPr>
        </p:nvSpPr>
        <p:spPr>
          <a:xfrm>
            <a:off x="6818217" y="647698"/>
            <a:ext cx="5588005" cy="833120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3" name="Titeltekst"/>
          <p:cNvSpPr txBox="1">
            <a:spLocks noGrp="1"/>
          </p:cNvSpPr>
          <p:nvPr>
            <p:ph type="title"/>
          </p:nvPr>
        </p:nvSpPr>
        <p:spPr>
          <a:xfrm>
            <a:off x="508000" y="2806700"/>
            <a:ext cx="5676900" cy="2032000"/>
          </a:xfrm>
          <a:prstGeom prst="rect">
            <a:avLst/>
          </a:prstGeom>
        </p:spPr>
        <p:txBody>
          <a:bodyPr/>
          <a:lstStyle>
            <a:lvl1pPr algn="l">
              <a:defRPr sz="5600"/>
            </a:lvl1pPr>
          </a:lstStyle>
          <a:p>
            <a:r>
              <a:t>Titeltekst</a:t>
            </a:r>
          </a:p>
        </p:txBody>
      </p:sp>
      <p:sp>
        <p:nvSpPr>
          <p:cNvPr id="54" name="Textebene 1…"/>
          <p:cNvSpPr txBox="1">
            <a:spLocks noGrp="1"/>
          </p:cNvSpPr>
          <p:nvPr>
            <p:ph type="body" sz="quarter" idx="14"/>
          </p:nvPr>
        </p:nvSpPr>
        <p:spPr>
          <a:xfrm>
            <a:off x="508000" y="5029200"/>
            <a:ext cx="5676900" cy="4013200"/>
          </a:xfrm>
          <a:prstGeom prst="rect">
            <a:avLst/>
          </a:prstGeom>
        </p:spPr>
        <p:txBody>
          <a:bodyPr anchor="t"/>
          <a:lstStyle/>
          <a:p>
            <a:endParaRPr/>
          </a:p>
        </p:txBody>
      </p:sp>
      <p:sp>
        <p:nvSpPr>
          <p:cNvPr id="55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63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71" name="Brødtekst, niveau e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72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Aufzählung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Bild"/>
          <p:cNvSpPr>
            <a:spLocks noGrp="1"/>
          </p:cNvSpPr>
          <p:nvPr>
            <p:ph type="pic" sz="half" idx="13"/>
          </p:nvPr>
        </p:nvSpPr>
        <p:spPr>
          <a:xfrm>
            <a:off x="6819900" y="2654300"/>
            <a:ext cx="5588000" cy="6350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0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81" name="Brødtekst, niveau et…"/>
          <p:cNvSpPr txBox="1">
            <a:spLocks noGrp="1"/>
          </p:cNvSpPr>
          <p:nvPr>
            <p:ph type="body" sz="half" idx="1"/>
          </p:nvPr>
        </p:nvSpPr>
        <p:spPr>
          <a:xfrm>
            <a:off x="508000" y="2730500"/>
            <a:ext cx="5816600" cy="63500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1800"/>
              </a:spcBef>
              <a:buSzPct val="65000"/>
              <a:defRPr sz="3000"/>
            </a:lvl1pPr>
            <a:lvl2pPr marL="787400" indent="-393700">
              <a:spcBef>
                <a:spcPts val="1800"/>
              </a:spcBef>
              <a:buSzPct val="65000"/>
              <a:defRPr sz="3000"/>
            </a:lvl2pPr>
            <a:lvl3pPr marL="1181100" indent="-393700">
              <a:spcBef>
                <a:spcPts val="1800"/>
              </a:spcBef>
              <a:buSzPct val="65000"/>
              <a:defRPr sz="3000"/>
            </a:lvl3pPr>
            <a:lvl4pPr marL="1574800" indent="-393700">
              <a:spcBef>
                <a:spcPts val="1800"/>
              </a:spcBef>
              <a:buSzPct val="65000"/>
              <a:defRPr sz="3000"/>
            </a:lvl4pPr>
            <a:lvl5pPr marL="1968500" indent="-393700">
              <a:spcBef>
                <a:spcPts val="1800"/>
              </a:spcBef>
              <a:buSzPct val="65000"/>
              <a:defRPr sz="3000"/>
            </a:lvl5pPr>
          </a:lstStyle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82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Brødtekst, niveau et…"/>
          <p:cNvSpPr txBox="1">
            <a:spLocks noGrp="1"/>
          </p:cNvSpPr>
          <p:nvPr>
            <p:ph type="body" idx="1"/>
          </p:nvPr>
        </p:nvSpPr>
        <p:spPr>
          <a:xfrm>
            <a:off x="508000" y="1270000"/>
            <a:ext cx="11988800" cy="7213600"/>
          </a:xfrm>
          <a:prstGeom prst="rect">
            <a:avLst/>
          </a:prstGeom>
        </p:spPr>
        <p:txBody>
          <a:bodyPr/>
          <a:lstStyle/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90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- 3 Stü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Bild"/>
          <p:cNvSpPr>
            <a:spLocks noGrp="1"/>
          </p:cNvSpPr>
          <p:nvPr>
            <p:ph type="pic" sz="quarter" idx="13"/>
          </p:nvPr>
        </p:nvSpPr>
        <p:spPr>
          <a:xfrm>
            <a:off x="6856317" y="4772797"/>
            <a:ext cx="5499105" cy="422910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8" name="Bild"/>
          <p:cNvSpPr>
            <a:spLocks noGrp="1"/>
          </p:cNvSpPr>
          <p:nvPr>
            <p:ph type="pic" sz="quarter" idx="14"/>
          </p:nvPr>
        </p:nvSpPr>
        <p:spPr>
          <a:xfrm>
            <a:off x="6860561" y="609600"/>
            <a:ext cx="5499104" cy="3530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9" name="Bild"/>
          <p:cNvSpPr>
            <a:spLocks noGrp="1"/>
          </p:cNvSpPr>
          <p:nvPr>
            <p:ph type="pic" sz="half" idx="15"/>
          </p:nvPr>
        </p:nvSpPr>
        <p:spPr>
          <a:xfrm>
            <a:off x="557117" y="609598"/>
            <a:ext cx="5588006" cy="839470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0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ie"/>
          <p:cNvSpPr/>
          <p:nvPr/>
        </p:nvSpPr>
        <p:spPr>
          <a:xfrm>
            <a:off x="507997" y="2171700"/>
            <a:ext cx="11997298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" name="Linie"/>
          <p:cNvSpPr/>
          <p:nvPr/>
        </p:nvSpPr>
        <p:spPr>
          <a:xfrm>
            <a:off x="507997" y="635000"/>
            <a:ext cx="11997298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" name="Titeltekst"/>
          <p:cNvSpPr txBox="1">
            <a:spLocks noGrp="1"/>
          </p:cNvSpPr>
          <p:nvPr>
            <p:ph type="title"/>
          </p:nvPr>
        </p:nvSpPr>
        <p:spPr>
          <a:xfrm>
            <a:off x="508000" y="800100"/>
            <a:ext cx="1198880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Titeltekst</a:t>
            </a:r>
          </a:p>
        </p:txBody>
      </p:sp>
      <p:sp>
        <p:nvSpPr>
          <p:cNvPr id="5" name="Brødtekst, niveau et…"/>
          <p:cNvSpPr txBox="1">
            <a:spLocks noGrp="1"/>
          </p:cNvSpPr>
          <p:nvPr>
            <p:ph type="body" idx="1"/>
          </p:nvPr>
        </p:nvSpPr>
        <p:spPr>
          <a:xfrm>
            <a:off x="508000" y="2628900"/>
            <a:ext cx="11988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6" name="Lysbillednummer"/>
          <p:cNvSpPr txBox="1">
            <a:spLocks noGrp="1"/>
          </p:cNvSpPr>
          <p:nvPr>
            <p:ph type="sldNum" sz="quarter" idx="2"/>
          </p:nvPr>
        </p:nvSpPr>
        <p:spPr>
          <a:xfrm>
            <a:off x="6324599" y="9258300"/>
            <a:ext cx="342901" cy="4064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4C494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solidFill>
            <a:srgbClr val="D93E2B"/>
          </a:solidFill>
          <a:uFillTx/>
          <a:latin typeface="Bodoni SvtyTwo ITC TT-Book"/>
          <a:ea typeface="Bodoni SvtyTwo ITC TT-Book"/>
          <a:cs typeface="Bodoni SvtyTwo ITC TT-Book"/>
          <a:sym typeface="Bodoni SvtyTwo ITC TT-Book"/>
        </a:defRPr>
      </a:lvl1pPr>
      <a:lvl2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solidFill>
            <a:srgbClr val="D93E2B"/>
          </a:solidFill>
          <a:uFillTx/>
          <a:latin typeface="Bodoni SvtyTwo ITC TT-Book"/>
          <a:ea typeface="Bodoni SvtyTwo ITC TT-Book"/>
          <a:cs typeface="Bodoni SvtyTwo ITC TT-Book"/>
          <a:sym typeface="Bodoni SvtyTwo ITC TT-Book"/>
        </a:defRPr>
      </a:lvl2pPr>
      <a:lvl3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solidFill>
            <a:srgbClr val="D93E2B"/>
          </a:solidFill>
          <a:uFillTx/>
          <a:latin typeface="Bodoni SvtyTwo ITC TT-Book"/>
          <a:ea typeface="Bodoni SvtyTwo ITC TT-Book"/>
          <a:cs typeface="Bodoni SvtyTwo ITC TT-Book"/>
          <a:sym typeface="Bodoni SvtyTwo ITC TT-Book"/>
        </a:defRPr>
      </a:lvl3pPr>
      <a:lvl4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solidFill>
            <a:srgbClr val="D93E2B"/>
          </a:solidFill>
          <a:uFillTx/>
          <a:latin typeface="Bodoni SvtyTwo ITC TT-Book"/>
          <a:ea typeface="Bodoni SvtyTwo ITC TT-Book"/>
          <a:cs typeface="Bodoni SvtyTwo ITC TT-Book"/>
          <a:sym typeface="Bodoni SvtyTwo ITC TT-Book"/>
        </a:defRPr>
      </a:lvl4pPr>
      <a:lvl5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solidFill>
            <a:srgbClr val="D93E2B"/>
          </a:solidFill>
          <a:uFillTx/>
          <a:latin typeface="Bodoni SvtyTwo ITC TT-Book"/>
          <a:ea typeface="Bodoni SvtyTwo ITC TT-Book"/>
          <a:cs typeface="Bodoni SvtyTwo ITC TT-Book"/>
          <a:sym typeface="Bodoni SvtyTwo ITC TT-Book"/>
        </a:defRPr>
      </a:lvl5pPr>
      <a:lvl6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solidFill>
            <a:srgbClr val="D93E2B"/>
          </a:solidFill>
          <a:uFillTx/>
          <a:latin typeface="Bodoni SvtyTwo ITC TT-Book"/>
          <a:ea typeface="Bodoni SvtyTwo ITC TT-Book"/>
          <a:cs typeface="Bodoni SvtyTwo ITC TT-Book"/>
          <a:sym typeface="Bodoni SvtyTwo ITC TT-Book"/>
        </a:defRPr>
      </a:lvl6pPr>
      <a:lvl7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solidFill>
            <a:srgbClr val="D93E2B"/>
          </a:solidFill>
          <a:uFillTx/>
          <a:latin typeface="Bodoni SvtyTwo ITC TT-Book"/>
          <a:ea typeface="Bodoni SvtyTwo ITC TT-Book"/>
          <a:cs typeface="Bodoni SvtyTwo ITC TT-Book"/>
          <a:sym typeface="Bodoni SvtyTwo ITC TT-Book"/>
        </a:defRPr>
      </a:lvl7pPr>
      <a:lvl8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solidFill>
            <a:srgbClr val="D93E2B"/>
          </a:solidFill>
          <a:uFillTx/>
          <a:latin typeface="Bodoni SvtyTwo ITC TT-Book"/>
          <a:ea typeface="Bodoni SvtyTwo ITC TT-Book"/>
          <a:cs typeface="Bodoni SvtyTwo ITC TT-Book"/>
          <a:sym typeface="Bodoni SvtyTwo ITC TT-Book"/>
        </a:defRPr>
      </a:lvl8pPr>
      <a:lvl9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solidFill>
            <a:srgbClr val="D93E2B"/>
          </a:solidFill>
          <a:uFillTx/>
          <a:latin typeface="Bodoni SvtyTwo ITC TT-Book"/>
          <a:ea typeface="Bodoni SvtyTwo ITC TT-Book"/>
          <a:cs typeface="Bodoni SvtyTwo ITC TT-Book"/>
          <a:sym typeface="Bodoni SvtyTwo ITC TT-Book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1pPr>
      <a:lvl2pPr marL="9398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2pPr>
      <a:lvl3pPr marL="14097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3pPr>
      <a:lvl4pPr marL="18796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4pPr>
      <a:lvl5pPr marL="23495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5pPr>
      <a:lvl6pPr marL="28194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6pPr>
      <a:lvl7pPr marL="32893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7pPr>
      <a:lvl8pPr marL="37592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8pPr>
      <a:lvl9pPr marL="42291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hueOff val="211281"/>
                <a:satOff val="41029"/>
                <a:lumOff val="38251"/>
              </a:schemeClr>
            </a:gs>
            <a:gs pos="64999">
              <a:srgbClr val="CBDBF3"/>
            </a:gs>
            <a:gs pos="100000">
              <a:schemeClr val="accent1">
                <a:hueOff val="173421"/>
                <a:satOff val="36699"/>
                <a:lumOff val="25396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Nyt fra Sønderborg"/>
          <p:cNvSpPr txBox="1">
            <a:spLocks noGrp="1"/>
          </p:cNvSpPr>
          <p:nvPr>
            <p:ph type="title"/>
          </p:nvPr>
        </p:nvSpPr>
        <p:spPr>
          <a:xfrm>
            <a:off x="508000" y="2119697"/>
            <a:ext cx="11988800" cy="5514206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round/>
          </a:ln>
        </p:spPr>
        <p:txBody>
          <a:bodyPr/>
          <a:lstStyle/>
          <a:p>
            <a:pPr defTabSz="566673">
              <a:lnSpc>
                <a:spcPct val="100000"/>
              </a:lnSpc>
              <a:spcBef>
                <a:spcPts val="0"/>
              </a:spcBef>
              <a:defRPr sz="2900">
                <a:solidFill>
                  <a:srgbClr val="414141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  <a:p>
            <a:pPr defTabSz="566673">
              <a:lnSpc>
                <a:spcPct val="100000"/>
              </a:lnSpc>
              <a:spcBef>
                <a:spcPts val="0"/>
              </a:spcBef>
              <a:defRPr sz="2900">
                <a:solidFill>
                  <a:srgbClr val="414141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  <a:p>
            <a:pPr defTabSz="566673">
              <a:lnSpc>
                <a:spcPct val="100000"/>
              </a:lnSpc>
              <a:spcBef>
                <a:spcPts val="0"/>
              </a:spcBef>
              <a:defRPr sz="2900">
                <a:solidFill>
                  <a:srgbClr val="414141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  <a:p>
            <a:pPr defTabSz="566673">
              <a:lnSpc>
                <a:spcPct val="100000"/>
              </a:lnSpc>
              <a:spcBef>
                <a:spcPts val="0"/>
              </a:spcBef>
              <a:defRPr sz="3400">
                <a:solidFill>
                  <a:srgbClr val="414141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 „røvsyge sår“ </a:t>
            </a:r>
          </a:p>
          <a:p>
            <a:pPr defTabSz="566673">
              <a:lnSpc>
                <a:spcPct val="100000"/>
              </a:lnSpc>
              <a:spcBef>
                <a:spcPts val="0"/>
              </a:spcBef>
              <a:defRPr sz="3400">
                <a:solidFill>
                  <a:srgbClr val="414141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- </a:t>
            </a:r>
          </a:p>
          <a:p>
            <a:pPr defTabSz="566673">
              <a:lnSpc>
                <a:spcPct val="100000"/>
              </a:lnSpc>
              <a:spcBef>
                <a:spcPts val="0"/>
              </a:spcBef>
              <a:defRPr sz="3400">
                <a:solidFill>
                  <a:srgbClr val="414141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pilonidalcyster</a:t>
            </a:r>
          </a:p>
          <a:p>
            <a:pPr defTabSz="566673">
              <a:lnSpc>
                <a:spcPct val="100000"/>
              </a:lnSpc>
              <a:spcBef>
                <a:spcPts val="0"/>
              </a:spcBef>
              <a:defRPr sz="3400">
                <a:solidFill>
                  <a:srgbClr val="414141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  <a:p>
            <a:pPr defTabSz="566673">
              <a:lnSpc>
                <a:spcPct val="100000"/>
              </a:lnSpc>
              <a:spcBef>
                <a:spcPts val="0"/>
              </a:spcBef>
              <a:defRPr sz="3400">
                <a:solidFill>
                  <a:srgbClr val="414141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  <a:p>
            <a:pPr defTabSz="566673">
              <a:lnSpc>
                <a:spcPct val="100000"/>
              </a:lnSpc>
              <a:spcBef>
                <a:spcPts val="0"/>
              </a:spcBef>
              <a:defRPr sz="3400">
                <a:solidFill>
                  <a:srgbClr val="414141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  <a:p>
            <a:pPr defTabSz="566673">
              <a:lnSpc>
                <a:spcPct val="100000"/>
              </a:lnSpc>
              <a:spcBef>
                <a:spcPts val="0"/>
              </a:spcBef>
              <a:defRPr sz="3400">
                <a:solidFill>
                  <a:srgbClr val="414141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  <a:p>
            <a:pPr defTabSz="566673">
              <a:lnSpc>
                <a:spcPct val="100000"/>
              </a:lnSpc>
              <a:spcBef>
                <a:spcPts val="0"/>
              </a:spcBef>
              <a:defRPr sz="1900">
                <a:solidFill>
                  <a:srgbClr val="414141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Daniela Wirtz, Kirurgisk Afdeling Sygehus Sønderjylland, Sønderborg Sygehus 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hueOff val="173421"/>
                <a:satOff val="36699"/>
                <a:lumOff val="25396"/>
              </a:schemeClr>
            </a:gs>
            <a:gs pos="35000">
              <a:srgbClr val="CBDBF3"/>
            </a:gs>
            <a:gs pos="100000">
              <a:schemeClr val="accent1">
                <a:hueOff val="211281"/>
                <a:satOff val="41029"/>
                <a:lumOff val="38251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Individuel behandl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round/>
          </a:ln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000">
                <a:solidFill>
                  <a:srgbClr val="414141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Individuel behandling</a:t>
            </a:r>
          </a:p>
        </p:txBody>
      </p:sp>
      <p:sp>
        <p:nvSpPr>
          <p:cNvPr id="165" name="Det skal være en god planlægning af behandlingen!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marL="0" indent="0" algn="ctr">
              <a:buSzTx/>
              <a:buNone/>
            </a:pPr>
            <a:endParaRPr/>
          </a:p>
          <a:p>
            <a:pPr marL="0" indent="0" algn="ctr">
              <a:buSzTx/>
              <a:buNone/>
            </a:pPr>
            <a:r>
              <a:t>Der skal være en god planlægning af behandlingen!</a:t>
            </a:r>
          </a:p>
          <a:p>
            <a:pPr marL="0" indent="0" algn="ctr">
              <a:buSzTx/>
              <a:buNone/>
            </a:pPr>
            <a:endParaRPr/>
          </a:p>
          <a:p>
            <a:pPr marL="0" indent="0" algn="ctr">
              <a:buSzTx/>
              <a:buNone/>
            </a:pPr>
            <a:r>
              <a:t>Det skal passe ind i patientens dagligdag! 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hueOff val="173421"/>
                <a:satOff val="36699"/>
                <a:lumOff val="25396"/>
              </a:schemeClr>
            </a:gs>
            <a:gs pos="35000">
              <a:srgbClr val="CBDBF3"/>
            </a:gs>
            <a:gs pos="100000">
              <a:schemeClr val="accent1">
                <a:hueOff val="211281"/>
                <a:satOff val="41029"/>
                <a:lumOff val="38251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ilonidalcyste"/>
          <p:cNvSpPr txBox="1">
            <a:spLocks noGrp="1"/>
          </p:cNvSpPr>
          <p:nvPr>
            <p:ph type="title"/>
          </p:nvPr>
        </p:nvSpPr>
        <p:spPr>
          <a:xfrm>
            <a:off x="508000" y="793750"/>
            <a:ext cx="11988800" cy="12192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round/>
          </a:ln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000">
                <a:solidFill>
                  <a:srgbClr val="414141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Aktuelle strømninger</a:t>
            </a:r>
          </a:p>
        </p:txBody>
      </p:sp>
      <p:sp>
        <p:nvSpPr>
          <p:cNvPr id="168" name="Efter primær lukning:…"/>
          <p:cNvSpPr txBox="1">
            <a:spLocks noGrp="1"/>
          </p:cNvSpPr>
          <p:nvPr>
            <p:ph type="body" idx="1"/>
          </p:nvPr>
        </p:nvSpPr>
        <p:spPr>
          <a:xfrm>
            <a:off x="508000" y="2317750"/>
            <a:ext cx="11988800" cy="6096000"/>
          </a:xfrm>
          <a:prstGeom prst="rect">
            <a:avLst/>
          </a:prstGeom>
        </p:spPr>
        <p:txBody>
          <a:bodyPr anchor="t"/>
          <a:lstStyle/>
          <a:p>
            <a:pPr marL="0" indent="0" algn="ctr">
              <a:buSzTx/>
              <a:buNone/>
              <a:defRPr sz="3000"/>
            </a:pPr>
            <a:endParaRPr/>
          </a:p>
          <a:p>
            <a:pPr marL="0" indent="0" algn="ctr">
              <a:buSzTx/>
              <a:buNone/>
              <a:defRPr sz="3000"/>
            </a:pPr>
            <a:r>
              <a:t>minimal invasiv behandling/operation</a:t>
            </a:r>
          </a:p>
          <a:p>
            <a:pPr marL="0" indent="0" algn="ctr">
              <a:buSzTx/>
              <a:buNone/>
              <a:defRPr sz="3000"/>
            </a:pPr>
            <a:endParaRPr/>
          </a:p>
          <a:p>
            <a:pPr marL="0" indent="0" algn="ctr">
              <a:buSzTx/>
              <a:buNone/>
              <a:defRPr sz="3000"/>
            </a:pPr>
            <a:r>
              <a:t>Ved suturering: </a:t>
            </a:r>
          </a:p>
          <a:p>
            <a:pPr marL="0" indent="0" algn="ctr">
              <a:buSzTx/>
              <a:buNone/>
              <a:defRPr sz="3000"/>
            </a:pPr>
            <a:r>
              <a:t>væg fra midtlinien                lateralisation   </a:t>
            </a:r>
          </a:p>
        </p:txBody>
      </p:sp>
      <p:sp>
        <p:nvSpPr>
          <p:cNvPr id="169" name="Linie"/>
          <p:cNvSpPr/>
          <p:nvPr/>
        </p:nvSpPr>
        <p:spPr>
          <a:xfrm>
            <a:off x="6494981" y="5912918"/>
            <a:ext cx="933046" cy="2"/>
          </a:xfrm>
          <a:prstGeom prst="line">
            <a:avLst/>
          </a:prstGeom>
          <a:ln w="25400">
            <a:solidFill>
              <a:schemeClr val="accent1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hueOff val="173421"/>
                <a:satOff val="36699"/>
                <a:lumOff val="25396"/>
              </a:schemeClr>
            </a:gs>
            <a:gs pos="35000">
              <a:srgbClr val="CBDBF3"/>
            </a:gs>
            <a:gs pos="100000">
              <a:schemeClr val="accent1">
                <a:hueOff val="211281"/>
                <a:satOff val="41029"/>
                <a:lumOff val="38251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ilonidalcyste"/>
          <p:cNvSpPr txBox="1">
            <a:spLocks noGrp="1"/>
          </p:cNvSpPr>
          <p:nvPr>
            <p:ph type="title"/>
          </p:nvPr>
        </p:nvSpPr>
        <p:spPr>
          <a:xfrm>
            <a:off x="508000" y="793750"/>
            <a:ext cx="11988800" cy="12192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round/>
          </a:ln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defRPr sz="1500">
                <a:solidFill>
                  <a:srgbClr val="414141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/>
          </a:p>
          <a:p>
            <a:pPr>
              <a:lnSpc>
                <a:spcPct val="100000"/>
              </a:lnSpc>
              <a:spcBef>
                <a:spcPts val="0"/>
              </a:spcBef>
              <a:defRPr sz="3000">
                <a:solidFill>
                  <a:srgbClr val="414141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Det aktuelle</a:t>
            </a:r>
            <a:r>
              <a:rPr>
                <a:latin typeface="Times"/>
                <a:ea typeface="Times"/>
                <a:cs typeface="Times"/>
                <a:sym typeface="Times"/>
              </a:rPr>
              <a:t> </a:t>
            </a:r>
            <a:r>
              <a:t>behandlingstilbud ved SØS</a:t>
            </a:r>
          </a:p>
        </p:txBody>
      </p:sp>
      <p:sp>
        <p:nvSpPr>
          <p:cNvPr id="172" name="Behandling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marL="0" indent="0" algn="ctr">
              <a:buSzTx/>
              <a:buNone/>
              <a:defRPr sz="3200" u="sng"/>
            </a:pPr>
            <a:endParaRPr/>
          </a:p>
          <a:p>
            <a:pPr marL="0" indent="0" algn="just">
              <a:buSzTx/>
              <a:buNone/>
              <a:defRPr sz="3000">
                <a:latin typeface="+mj-lt"/>
                <a:ea typeface="+mj-ea"/>
                <a:cs typeface="+mj-cs"/>
                <a:sym typeface="Helvetica Neue"/>
              </a:defRPr>
            </a:pPr>
            <a:r>
              <a:t>1. Pit Picking</a:t>
            </a:r>
          </a:p>
          <a:p>
            <a:pPr marL="0" indent="0" algn="just">
              <a:buSzTx/>
              <a:buNone/>
              <a:defRPr sz="3000">
                <a:latin typeface="+mj-lt"/>
                <a:ea typeface="+mj-ea"/>
                <a:cs typeface="+mj-cs"/>
                <a:sym typeface="Helvetica Neue"/>
              </a:defRPr>
            </a:pPr>
            <a:r>
              <a:t>2. Excision af pilonidalcysten med åben sårbehandling</a:t>
            </a:r>
          </a:p>
          <a:p>
            <a:pPr marL="0" indent="0" algn="just">
              <a:buSzTx/>
              <a:buNone/>
              <a:defRPr sz="3000">
                <a:latin typeface="+mj-lt"/>
                <a:ea typeface="+mj-ea"/>
                <a:cs typeface="+mj-cs"/>
                <a:sym typeface="Helvetica Neue"/>
              </a:defRPr>
            </a:pPr>
            <a:r>
              <a:t>3. Excision af pilonidalcysten og primær lukning af såret </a:t>
            </a:r>
          </a:p>
          <a:p>
            <a:pPr marL="0" indent="0" algn="just">
              <a:buSzTx/>
              <a:buNone/>
              <a:defRPr sz="3000">
                <a:latin typeface="+mj-lt"/>
                <a:ea typeface="+mj-ea"/>
                <a:cs typeface="+mj-cs"/>
                <a:sym typeface="Helvetica Neue"/>
              </a:defRPr>
            </a:pPr>
            <a:r>
              <a:t>    ad modum Karydakis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hueOff val="173421"/>
                <a:satOff val="36699"/>
                <a:lumOff val="25396"/>
              </a:schemeClr>
            </a:gs>
            <a:gs pos="35000">
              <a:srgbClr val="CBDBF3"/>
            </a:gs>
            <a:gs pos="100000">
              <a:schemeClr val="accent1">
                <a:hueOff val="211281"/>
                <a:satOff val="41029"/>
                <a:lumOff val="38251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ilonidalcyste"/>
          <p:cNvSpPr txBox="1">
            <a:spLocks noGrp="1"/>
          </p:cNvSpPr>
          <p:nvPr>
            <p:ph type="title"/>
          </p:nvPr>
        </p:nvSpPr>
        <p:spPr>
          <a:xfrm>
            <a:off x="508000" y="793750"/>
            <a:ext cx="11988800" cy="12192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round/>
          </a:ln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000">
                <a:solidFill>
                  <a:srgbClr val="414141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Pico-Vac</a:t>
            </a:r>
          </a:p>
        </p:txBody>
      </p:sp>
      <p:sp>
        <p:nvSpPr>
          <p:cNvPr id="175" name="Åben sårbehandling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marL="0" indent="0">
              <a:buSzTx/>
              <a:buNone/>
              <a:defRPr sz="3200" u="sng">
                <a:latin typeface="+mj-lt"/>
                <a:ea typeface="+mj-ea"/>
                <a:cs typeface="+mj-cs"/>
                <a:sym typeface="Helvetica Neue"/>
              </a:defRPr>
            </a:pPr>
            <a:r>
              <a:t>Anvendes ved:</a:t>
            </a:r>
          </a:p>
          <a:p>
            <a:pPr marL="0" indent="0">
              <a:buSzTx/>
              <a:buNone/>
              <a:defRPr sz="3200">
                <a:latin typeface="+mj-lt"/>
                <a:ea typeface="+mj-ea"/>
                <a:cs typeface="+mj-cs"/>
                <a:sym typeface="Helvetica Neue"/>
              </a:defRPr>
            </a:pPr>
            <a:r>
              <a:t>Pit Picking</a:t>
            </a:r>
          </a:p>
          <a:p>
            <a:pPr marL="0" indent="0">
              <a:buSzTx/>
              <a:buNone/>
              <a:defRPr sz="3200">
                <a:latin typeface="+mj-lt"/>
                <a:ea typeface="+mj-ea"/>
                <a:cs typeface="+mj-cs"/>
                <a:sym typeface="Helvetica Neue"/>
              </a:defRPr>
            </a:pPr>
            <a:r>
              <a:t>Åbent sår</a:t>
            </a:r>
          </a:p>
          <a:p>
            <a:pPr marL="0" indent="0">
              <a:buSzTx/>
              <a:buNone/>
              <a:defRPr sz="3200">
                <a:latin typeface="+mj-lt"/>
                <a:ea typeface="+mj-ea"/>
                <a:cs typeface="+mj-cs"/>
                <a:sym typeface="Helvetica Neue"/>
              </a:defRPr>
            </a:pPr>
            <a:r>
              <a:t>Karydakis-operation (som dræn)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hueOff val="173421"/>
                <a:satOff val="36699"/>
                <a:lumOff val="25396"/>
              </a:schemeClr>
            </a:gs>
            <a:gs pos="35000">
              <a:srgbClr val="CBDBF3"/>
            </a:gs>
            <a:gs pos="100000">
              <a:schemeClr val="accent1">
                <a:hueOff val="211281"/>
                <a:satOff val="41029"/>
                <a:lumOff val="38251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ext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8" name="Bild" descr="Bild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79" name="Ti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0" name="Textebene 1…"/>
          <p:cNvSpPr txBox="1"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1" name="DSC_2584.JPG" descr="DSC_258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527050"/>
            <a:ext cx="13004800" cy="8699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ext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4" name="Ti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5" name="Textebene 1…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6" name="DSC_2588.JPG" descr="DSC_258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27050"/>
            <a:ext cx="13004800" cy="8699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ext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9" name="Ti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0" name="Textebene 1…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1" name="DSC_2591.JPG" descr="DSC_259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27050"/>
            <a:ext cx="13004800" cy="8699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ext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4" name="Ti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5" name="Textebene 1…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6" name="DSC_2592.JPG" descr="DSC_259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27050"/>
            <a:ext cx="13004800" cy="8699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hueOff val="173421"/>
                <a:satOff val="36699"/>
                <a:lumOff val="25396"/>
              </a:schemeClr>
            </a:gs>
            <a:gs pos="35000">
              <a:srgbClr val="CBDBF3"/>
            </a:gs>
            <a:gs pos="100000">
              <a:schemeClr val="accent1">
                <a:hueOff val="211281"/>
                <a:satOff val="41029"/>
                <a:lumOff val="38251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ilonidalcyst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round/>
          </a:ln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000">
                <a:solidFill>
                  <a:srgbClr val="414141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Pilonidalcyste</a:t>
            </a:r>
          </a:p>
        </p:txBody>
      </p:sp>
      <p:sp>
        <p:nvSpPr>
          <p:cNvPr id="199" name="Primær lukning af såret…"/>
          <p:cNvSpPr txBox="1">
            <a:spLocks noGrp="1"/>
          </p:cNvSpPr>
          <p:nvPr>
            <p:ph type="body" idx="1"/>
          </p:nvPr>
        </p:nvSpPr>
        <p:spPr>
          <a:xfrm>
            <a:off x="508000" y="2641600"/>
            <a:ext cx="11988800" cy="6096000"/>
          </a:xfrm>
          <a:prstGeom prst="rect">
            <a:avLst/>
          </a:prstGeom>
        </p:spPr>
        <p:txBody>
          <a:bodyPr anchor="t"/>
          <a:lstStyle/>
          <a:p>
            <a:pPr marL="0" indent="0" algn="ctr">
              <a:buSzTx/>
              <a:buNone/>
              <a:defRPr sz="3200">
                <a:latin typeface="+mj-lt"/>
                <a:ea typeface="+mj-ea"/>
                <a:cs typeface="+mj-cs"/>
                <a:sym typeface="Helvetica Neue"/>
              </a:defRPr>
            </a:pPr>
            <a:r>
              <a:t>Primær lukning af såret</a:t>
            </a:r>
          </a:p>
          <a:p>
            <a:pPr marL="0" indent="0">
              <a:buSzTx/>
              <a:buNone/>
              <a:defRPr sz="3200" u="sng">
                <a:latin typeface="+mj-lt"/>
                <a:ea typeface="+mj-ea"/>
                <a:cs typeface="+mj-cs"/>
                <a:sym typeface="Helvetica Neue"/>
              </a:defRPr>
            </a:pPr>
            <a:r>
              <a:t>Ad modum:</a:t>
            </a:r>
          </a:p>
          <a:p>
            <a:pPr marL="0" indent="0">
              <a:buSzTx/>
              <a:buNone/>
              <a:defRPr sz="3200">
                <a:latin typeface="+mj-lt"/>
                <a:ea typeface="+mj-ea"/>
                <a:cs typeface="+mj-cs"/>
                <a:sym typeface="Helvetica Neue"/>
              </a:defRPr>
            </a:pPr>
            <a:r>
              <a:t>Karydakis</a:t>
            </a:r>
          </a:p>
          <a:p>
            <a:pPr marL="0" indent="0">
              <a:buSzTx/>
              <a:buNone/>
              <a:defRPr sz="3200">
                <a:latin typeface="+mj-lt"/>
                <a:ea typeface="+mj-ea"/>
                <a:cs typeface="+mj-cs"/>
                <a:sym typeface="Helvetica Neue"/>
              </a:defRPr>
            </a:pPr>
            <a:r>
              <a:t>Bascom (kløft løft)</a:t>
            </a:r>
          </a:p>
          <a:p>
            <a:pPr marL="0" indent="0">
              <a:buSzTx/>
              <a:buNone/>
              <a:defRPr sz="3200"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  <a:p>
            <a:pPr marL="0" indent="0">
              <a:buSzTx/>
              <a:buNone/>
              <a:defRPr sz="2800">
                <a:latin typeface="+mj-lt"/>
                <a:ea typeface="+mj-ea"/>
                <a:cs typeface="+mj-cs"/>
                <a:sym typeface="Helvetica Neue"/>
              </a:defRPr>
            </a:pPr>
            <a:r>
              <a:t>Der findes ved begge operationsmetoder mange/rigelige modifikationer.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hueOff val="173421"/>
                <a:satOff val="36699"/>
                <a:lumOff val="25396"/>
              </a:schemeClr>
            </a:gs>
            <a:gs pos="35000">
              <a:srgbClr val="CBDBF3"/>
            </a:gs>
            <a:gs pos="100000">
              <a:schemeClr val="accent1">
                <a:hueOff val="211281"/>
                <a:satOff val="41029"/>
                <a:lumOff val="38251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Karydaki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round/>
          </a:ln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000">
                <a:solidFill>
                  <a:srgbClr val="414141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Karydakis</a:t>
            </a:r>
          </a:p>
        </p:txBody>
      </p:sp>
      <p:sp>
        <p:nvSpPr>
          <p:cNvPr id="202" name="Sutur i 3 layer!…"/>
          <p:cNvSpPr txBox="1">
            <a:spLocks noGrp="1"/>
          </p:cNvSpPr>
          <p:nvPr>
            <p:ph type="body" idx="1"/>
          </p:nvPr>
        </p:nvSpPr>
        <p:spPr>
          <a:xfrm>
            <a:off x="508000" y="2637748"/>
            <a:ext cx="11988800" cy="6096006"/>
          </a:xfrm>
          <a:prstGeom prst="rect">
            <a:avLst/>
          </a:prstGeom>
        </p:spPr>
        <p:txBody>
          <a:bodyPr anchor="t"/>
          <a:lstStyle/>
          <a:p>
            <a:pPr marL="0" indent="0" defTabSz="455673">
              <a:spcBef>
                <a:spcPts val="1800"/>
              </a:spcBef>
              <a:buSzTx/>
              <a:buNone/>
              <a:defRPr sz="2300"/>
            </a:pPr>
            <a:r>
              <a:t>S</a:t>
            </a:r>
            <a:r>
              <a:rPr>
                <a:latin typeface="+mj-lt"/>
                <a:ea typeface="+mj-ea"/>
                <a:cs typeface="+mj-cs"/>
                <a:sym typeface="Helvetica Neue"/>
              </a:rPr>
              <a:t>utur i 3 lag!</a:t>
            </a:r>
          </a:p>
          <a:p>
            <a:pPr marL="0" indent="0" defTabSz="455673">
              <a:spcBef>
                <a:spcPts val="1800"/>
              </a:spcBef>
              <a:buSzTx/>
              <a:buNone/>
              <a:defRPr sz="2300">
                <a:latin typeface="+mj-lt"/>
                <a:ea typeface="+mj-ea"/>
                <a:cs typeface="+mj-cs"/>
                <a:sym typeface="Helvetica Neue"/>
              </a:defRPr>
            </a:pPr>
            <a:r>
              <a:t>1. Dækning af sårbunden med mobiliseret fedtlap   </a:t>
            </a:r>
          </a:p>
          <a:p>
            <a:pPr marL="0" indent="0" defTabSz="455673">
              <a:spcBef>
                <a:spcPts val="1800"/>
              </a:spcBef>
              <a:buSzTx/>
              <a:buNone/>
              <a:defRPr sz="2300">
                <a:latin typeface="+mj-lt"/>
                <a:ea typeface="+mj-ea"/>
                <a:cs typeface="+mj-cs"/>
                <a:sym typeface="Helvetica Neue"/>
              </a:defRPr>
            </a:pPr>
            <a:r>
              <a:t>    (Karydakislap).</a:t>
            </a:r>
          </a:p>
          <a:p>
            <a:pPr marL="0" indent="0" defTabSz="455673">
              <a:spcBef>
                <a:spcPts val="1800"/>
              </a:spcBef>
              <a:buSzTx/>
              <a:buNone/>
              <a:defRPr sz="2300">
                <a:latin typeface="+mj-lt"/>
                <a:ea typeface="+mj-ea"/>
                <a:cs typeface="+mj-cs"/>
                <a:sym typeface="Helvetica Neue"/>
              </a:defRPr>
            </a:pPr>
            <a:r>
              <a:t>2. Fixation af 2. suturrække på 1. suturrække </a:t>
            </a:r>
          </a:p>
          <a:p>
            <a:pPr marL="0" lvl="2" indent="356615" defTabSz="455673">
              <a:spcBef>
                <a:spcPts val="1800"/>
              </a:spcBef>
              <a:buSzTx/>
              <a:buNone/>
              <a:defRPr sz="2300">
                <a:latin typeface="+mj-lt"/>
                <a:ea typeface="+mj-ea"/>
                <a:cs typeface="+mj-cs"/>
                <a:sym typeface="Helvetica Neue"/>
              </a:defRPr>
            </a:pPr>
            <a:r>
              <a:t>Inverterende sutur</a:t>
            </a:r>
          </a:p>
          <a:p>
            <a:pPr marL="0" lvl="2" indent="356615" defTabSz="455673">
              <a:spcBef>
                <a:spcPts val="1800"/>
              </a:spcBef>
              <a:buSzTx/>
              <a:buNone/>
              <a:defRPr sz="2300">
                <a:latin typeface="+mj-lt"/>
                <a:ea typeface="+mj-ea"/>
                <a:cs typeface="+mj-cs"/>
                <a:sym typeface="Helvetica Neue"/>
              </a:defRPr>
            </a:pPr>
            <a:r>
              <a:t>for at danne konturen af balderne/midterfuren</a:t>
            </a:r>
          </a:p>
          <a:p>
            <a:pPr marL="0" indent="0" defTabSz="455673">
              <a:spcBef>
                <a:spcPts val="1800"/>
              </a:spcBef>
              <a:buSzTx/>
              <a:buNone/>
              <a:defRPr sz="2300">
                <a:latin typeface="+mj-lt"/>
                <a:ea typeface="+mj-ea"/>
                <a:cs typeface="+mj-cs"/>
                <a:sym typeface="Helvetica Neue"/>
              </a:defRPr>
            </a:pPr>
            <a:r>
              <a:t>3. Hudsutur i midtlinien</a:t>
            </a:r>
          </a:p>
          <a:p>
            <a:pPr marL="0" indent="0" defTabSz="455673">
              <a:spcBef>
                <a:spcPts val="1800"/>
              </a:spcBef>
              <a:buSzTx/>
              <a:buNone/>
              <a:defRPr sz="2300"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  <a:p>
            <a:pPr marL="0" indent="0" defTabSz="455673">
              <a:spcBef>
                <a:spcPts val="1800"/>
              </a:spcBef>
              <a:buSzTx/>
              <a:buNone/>
              <a:defRPr sz="2300">
                <a:latin typeface="+mj-lt"/>
                <a:ea typeface="+mj-ea"/>
                <a:cs typeface="+mj-cs"/>
                <a:sym typeface="Helvetica Neue"/>
              </a:defRPr>
            </a:pPr>
            <a:r>
              <a:t>Plus PicoVAC som dræn.</a:t>
            </a:r>
          </a:p>
        </p:txBody>
      </p:sp>
      <p:sp>
        <p:nvSpPr>
          <p:cNvPr id="203" name="Linie"/>
          <p:cNvSpPr/>
          <p:nvPr/>
        </p:nvSpPr>
        <p:spPr>
          <a:xfrm>
            <a:off x="3799640" y="5327748"/>
            <a:ext cx="447905" cy="4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hueOff val="173421"/>
                <a:satOff val="36699"/>
                <a:lumOff val="25396"/>
              </a:schemeClr>
            </a:gs>
            <a:gs pos="35000">
              <a:srgbClr val="CBDBF3"/>
            </a:gs>
            <a:gs pos="100000">
              <a:schemeClr val="accent1">
                <a:hueOff val="211281"/>
                <a:satOff val="41029"/>
                <a:lumOff val="38251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ilonidalcyste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round/>
          </a:ln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000">
                <a:solidFill>
                  <a:srgbClr val="414141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Definition</a:t>
            </a:r>
          </a:p>
        </p:txBody>
      </p:sp>
      <p:sp>
        <p:nvSpPr>
          <p:cNvPr id="136" name="En erhvervet (ikke medfødt) kronisk abcess.…"/>
          <p:cNvSpPr txBox="1">
            <a:spLocks noGrp="1"/>
          </p:cNvSpPr>
          <p:nvPr>
            <p:ph type="body" idx="4294967295"/>
          </p:nvPr>
        </p:nvSpPr>
        <p:spPr>
          <a:xfrm>
            <a:off x="508000" y="2761056"/>
            <a:ext cx="11988800" cy="6096008"/>
          </a:xfrm>
          <a:prstGeom prst="rect">
            <a:avLst/>
          </a:prstGeom>
        </p:spPr>
        <p:txBody>
          <a:bodyPr anchor="t"/>
          <a:lstStyle/>
          <a:p>
            <a:pPr marL="0" indent="0">
              <a:buSzTx/>
              <a:buNone/>
              <a:defRPr sz="3000"/>
            </a:pPr>
            <a:endParaRPr/>
          </a:p>
          <a:p>
            <a:pPr marL="391583" indent="-391583">
              <a:buClrTx/>
              <a:buSzPct val="75000"/>
              <a:buFontTx/>
              <a:buChar char="•"/>
              <a:defRPr sz="3000">
                <a:latin typeface="+mj-lt"/>
                <a:ea typeface="+mj-ea"/>
                <a:cs typeface="+mj-cs"/>
                <a:sym typeface="Helvetica Neue"/>
              </a:defRPr>
            </a:pPr>
            <a:r>
              <a:t>En erhvervet (ikke medfødt!) kronisk absces.</a:t>
            </a:r>
          </a:p>
          <a:p>
            <a:pPr marL="391583" indent="-391583">
              <a:buClrTx/>
              <a:buSzPct val="75000"/>
              <a:buFontTx/>
              <a:buChar char="•"/>
              <a:defRPr sz="3000">
                <a:latin typeface="+mj-lt"/>
                <a:ea typeface="+mj-ea"/>
                <a:cs typeface="+mj-cs"/>
                <a:sym typeface="Helvetica Neue"/>
              </a:defRPr>
            </a:pPr>
            <a:r>
              <a:t>Med en eller flere fistel åbninger („pit“) i midtlinien mellem nates. </a:t>
            </a:r>
          </a:p>
          <a:p>
            <a:pPr marL="391583" indent="-391583">
              <a:buClrTx/>
              <a:buSzPct val="75000"/>
              <a:buFontTx/>
              <a:buChar char="•"/>
              <a:defRPr sz="3000">
                <a:latin typeface="+mj-lt"/>
                <a:ea typeface="+mj-ea"/>
                <a:cs typeface="+mj-cs"/>
                <a:sym typeface="Helvetica Neue"/>
              </a:defRPr>
            </a:pPr>
            <a:r>
              <a:t>Et underliggende fistelsystem kan give sekundære udløbere mere kranialt i crena ani eller på nates.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hueOff val="173421"/>
                <a:satOff val="36699"/>
                <a:lumOff val="25396"/>
              </a:schemeClr>
            </a:gs>
            <a:gs pos="35000">
              <a:srgbClr val="CBDBF3"/>
            </a:gs>
            <a:gs pos="100000">
              <a:schemeClr val="accent1">
                <a:hueOff val="211281"/>
                <a:satOff val="41029"/>
                <a:lumOff val="38251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ostoperativ Sårplej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round/>
          </a:ln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000">
                <a:solidFill>
                  <a:srgbClr val="414141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Postoperativ Sårpleje</a:t>
            </a:r>
          </a:p>
        </p:txBody>
      </p:sp>
      <p:sp>
        <p:nvSpPr>
          <p:cNvPr id="206" name="Åben sår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marL="0" indent="0">
              <a:buSzTx/>
              <a:buNone/>
              <a:defRPr sz="3000"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  <a:p>
            <a:pPr marL="0" indent="0" algn="ctr">
              <a:buSzTx/>
              <a:buNone/>
              <a:defRPr sz="3000">
                <a:latin typeface="+mj-lt"/>
                <a:ea typeface="+mj-ea"/>
                <a:cs typeface="+mj-cs"/>
                <a:sym typeface="Helvetica Neue"/>
              </a:defRPr>
            </a:pPr>
            <a:r>
              <a:t>Enten</a:t>
            </a:r>
          </a:p>
          <a:p>
            <a:pPr marL="0" indent="0" algn="ctr">
              <a:buSzTx/>
              <a:buNone/>
              <a:defRPr sz="3000">
                <a:latin typeface="+mj-lt"/>
                <a:ea typeface="+mj-ea"/>
                <a:cs typeface="+mj-cs"/>
                <a:sym typeface="Helvetica Neue"/>
              </a:defRPr>
            </a:pPr>
            <a:r>
              <a:t>dagligt sårskift med skylning og indlæggelse af Aquacel</a:t>
            </a:r>
          </a:p>
          <a:p>
            <a:pPr marL="0" indent="0" algn="ctr">
              <a:buSzTx/>
              <a:buNone/>
              <a:defRPr sz="3000">
                <a:latin typeface="+mj-lt"/>
                <a:ea typeface="+mj-ea"/>
                <a:cs typeface="+mj-cs"/>
                <a:sym typeface="Helvetica Neue"/>
              </a:defRPr>
            </a:pPr>
            <a:r>
              <a:t>eller</a:t>
            </a:r>
          </a:p>
          <a:p>
            <a:pPr marL="0" indent="0" algn="ctr">
              <a:buSzTx/>
              <a:buNone/>
              <a:defRPr sz="3000">
                <a:latin typeface="+mj-lt"/>
                <a:ea typeface="+mj-ea"/>
                <a:cs typeface="+mj-cs"/>
                <a:sym typeface="Helvetica Neue"/>
              </a:defRPr>
            </a:pPr>
            <a:r>
              <a:t>skiftning af Pico-VAC hver 3. til 4. dag.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hueOff val="173421"/>
                <a:satOff val="36699"/>
                <a:lumOff val="25396"/>
              </a:schemeClr>
            </a:gs>
            <a:gs pos="35000">
              <a:srgbClr val="CBDBF3"/>
            </a:gs>
            <a:gs pos="100000">
              <a:schemeClr val="accent1">
                <a:hueOff val="211281"/>
                <a:satOff val="41029"/>
                <a:lumOff val="38251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Bild" descr="Bild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692900" y="2565400"/>
            <a:ext cx="5842000" cy="6680200"/>
          </a:xfrm>
          <a:prstGeom prst="rect">
            <a:avLst/>
          </a:prstGeom>
        </p:spPr>
      </p:pic>
      <p:sp>
        <p:nvSpPr>
          <p:cNvPr id="209" name="Pilonidalcyste"/>
          <p:cNvSpPr txBox="1">
            <a:spLocks noGrp="1"/>
          </p:cNvSpPr>
          <p:nvPr>
            <p:ph type="title"/>
          </p:nvPr>
        </p:nvSpPr>
        <p:spPr>
          <a:xfrm>
            <a:off x="508000" y="793750"/>
            <a:ext cx="11988800" cy="12192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round/>
          </a:ln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000">
                <a:solidFill>
                  <a:srgbClr val="414141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Pilonidalcyste postoperativ</a:t>
            </a:r>
          </a:p>
        </p:txBody>
      </p:sp>
      <p:sp>
        <p:nvSpPr>
          <p:cNvPr id="210" name="Barbering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marL="0" indent="0">
              <a:spcBef>
                <a:spcPts val="0"/>
              </a:spcBef>
              <a:buSzTx/>
              <a:buNone/>
              <a:defRPr b="1">
                <a:solidFill>
                  <a:srgbClr val="FF2600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Barbering </a:t>
            </a:r>
          </a:p>
          <a:p>
            <a:pPr marL="0" indent="0">
              <a:spcBef>
                <a:spcPts val="0"/>
              </a:spcBef>
              <a:buSzTx/>
              <a:buNone/>
              <a:defRPr b="1">
                <a:solidFill>
                  <a:srgbClr val="FF2600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af sårkanterne!</a:t>
            </a:r>
          </a:p>
          <a:p>
            <a:pPr marL="0" indent="0">
              <a:spcBef>
                <a:spcPts val="0"/>
              </a:spcBef>
              <a:buSzTx/>
              <a:buNone/>
              <a:defRPr b="1"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  <a:p>
            <a:pPr marL="0" indent="0">
              <a:spcBef>
                <a:spcPts val="0"/>
              </a:spcBef>
              <a:buSzTx/>
              <a:buNone/>
              <a:defRPr>
                <a:latin typeface="+mj-lt"/>
                <a:ea typeface="+mj-ea"/>
                <a:cs typeface="+mj-cs"/>
                <a:sym typeface="Helvetica Neue"/>
              </a:defRPr>
            </a:pPr>
            <a:r>
              <a:t>Omhyggeligt! </a:t>
            </a:r>
          </a:p>
          <a:p>
            <a:pPr marL="0" indent="0">
              <a:spcBef>
                <a:spcPts val="0"/>
              </a:spcBef>
              <a:buSzTx/>
              <a:buNone/>
              <a:defRPr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  <a:p>
            <a:pPr marL="0" indent="0">
              <a:spcBef>
                <a:spcPts val="0"/>
              </a:spcBef>
              <a:buSzTx/>
              <a:buNone/>
              <a:defRPr>
                <a:latin typeface="+mj-lt"/>
                <a:ea typeface="+mj-ea"/>
                <a:cs typeface="+mj-cs"/>
                <a:sym typeface="Helvetica Neue"/>
              </a:defRPr>
            </a:pPr>
            <a:r>
              <a:t>Regelmæssigt! </a:t>
            </a:r>
          </a:p>
          <a:p>
            <a:pPr marL="0" indent="0">
              <a:spcBef>
                <a:spcPts val="0"/>
              </a:spcBef>
              <a:buSzTx/>
              <a:buNone/>
              <a:defRPr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  <a:p>
            <a:pPr marL="0" indent="0">
              <a:spcBef>
                <a:spcPts val="0"/>
              </a:spcBef>
              <a:buSzTx/>
              <a:buNone/>
              <a:defRPr>
                <a:latin typeface="+mj-lt"/>
                <a:ea typeface="+mj-ea"/>
                <a:cs typeface="+mj-cs"/>
                <a:sym typeface="Helvetica Neue"/>
              </a:defRPr>
            </a:pPr>
            <a:r>
              <a:t>Indtil der er normal</a:t>
            </a:r>
          </a:p>
          <a:p>
            <a:pPr marL="0" indent="0">
              <a:spcBef>
                <a:spcPts val="0"/>
              </a:spcBef>
              <a:buSzTx/>
              <a:buNone/>
              <a:defRPr>
                <a:latin typeface="+mj-lt"/>
                <a:ea typeface="+mj-ea"/>
                <a:cs typeface="+mj-cs"/>
                <a:sym typeface="Helvetica Neue"/>
              </a:defRPr>
            </a:pPr>
            <a:r>
              <a:t>hud på såret! </a:t>
            </a:r>
          </a:p>
        </p:txBody>
      </p:sp>
      <p:pic>
        <p:nvPicPr>
          <p:cNvPr id="211" name="page3image1830272.jpg" descr="page3image183027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86340" y="2178050"/>
            <a:ext cx="11356910" cy="8509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Text"/>
          <p:cNvSpPr txBox="1"/>
          <p:nvPr/>
        </p:nvSpPr>
        <p:spPr>
          <a:xfrm>
            <a:off x="3384550" y="1140458"/>
            <a:ext cx="267929" cy="424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 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hueOff val="173421"/>
                <a:satOff val="36699"/>
                <a:lumOff val="25396"/>
              </a:schemeClr>
            </a:gs>
            <a:gs pos="35000">
              <a:srgbClr val="CBDBF3"/>
            </a:gs>
            <a:gs pos="100000">
              <a:schemeClr val="accent1">
                <a:hueOff val="211281"/>
                <a:satOff val="41029"/>
                <a:lumOff val="38251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Dårlig sårophel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round/>
          </a:ln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000">
                <a:solidFill>
                  <a:srgbClr val="414141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Dårlig såropheling</a:t>
            </a:r>
          </a:p>
        </p:txBody>
      </p:sp>
      <p:sp>
        <p:nvSpPr>
          <p:cNvPr id="215" name="Eddikesyr 1%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marL="0" indent="0" algn="ctr">
              <a:buSzTx/>
              <a:buNone/>
              <a:defRPr sz="3000"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  <a:p>
            <a:pPr marL="0" indent="0" algn="ctr">
              <a:buSzTx/>
              <a:buNone/>
              <a:defRPr sz="3000"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  <a:p>
            <a:pPr marL="0" indent="0" algn="ctr">
              <a:buSzTx/>
              <a:buNone/>
              <a:defRPr sz="3000">
                <a:latin typeface="+mj-lt"/>
                <a:ea typeface="+mj-ea"/>
                <a:cs typeface="+mj-cs"/>
                <a:sym typeface="Helvetica Neue"/>
              </a:defRPr>
            </a:pPr>
            <a:r>
              <a:t>Eddikesyre 1%</a:t>
            </a:r>
          </a:p>
          <a:p>
            <a:pPr marL="0" indent="0" algn="ctr">
              <a:buSzTx/>
              <a:buNone/>
              <a:defRPr sz="3000"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  <a:p>
            <a:pPr marL="0" indent="0" algn="ctr">
              <a:buSzTx/>
              <a:buNone/>
              <a:defRPr sz="3000">
                <a:latin typeface="+mj-lt"/>
                <a:ea typeface="+mj-ea"/>
                <a:cs typeface="+mj-cs"/>
                <a:sym typeface="Helvetica Neue"/>
              </a:defRPr>
            </a:pPr>
            <a:r>
              <a:t>Eloconsalve (binyrebarkhormon)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hueOff val="173421"/>
                <a:satOff val="36699"/>
                <a:lumOff val="25396"/>
              </a:schemeClr>
            </a:gs>
            <a:gs pos="35000">
              <a:srgbClr val="CBDBF3"/>
            </a:gs>
            <a:gs pos="100000">
              <a:schemeClr val="accent1">
                <a:hueOff val="211281"/>
                <a:satOff val="41029"/>
                <a:lumOff val="38251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årtilsy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round/>
          </a:ln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000">
                <a:solidFill>
                  <a:srgbClr val="414141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Sårtilsyn</a:t>
            </a:r>
          </a:p>
        </p:txBody>
      </p:sp>
      <p:sp>
        <p:nvSpPr>
          <p:cNvPr id="218" name="Regelmæsig - ind til såret er helet op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marL="0" indent="0">
              <a:buSzTx/>
              <a:buNone/>
            </a:pPr>
            <a:r>
              <a:t>Regelmæsigt - ind til såret er helet op</a:t>
            </a:r>
          </a:p>
          <a:p>
            <a:pPr marL="0" indent="0">
              <a:buSzTx/>
              <a:buNone/>
            </a:pPr>
            <a:r>
              <a:t>Minde patienterne om </a:t>
            </a:r>
            <a:r>
              <a:rPr>
                <a:solidFill>
                  <a:srgbClr val="FF2600"/>
                </a:solidFill>
              </a:rPr>
              <a:t>barbering</a:t>
            </a:r>
            <a:r>
              <a:t> og </a:t>
            </a:r>
            <a:r>
              <a:rPr>
                <a:solidFill>
                  <a:srgbClr val="FF2600"/>
                </a:solidFill>
              </a:rPr>
              <a:t>hygiejne</a:t>
            </a:r>
          </a:p>
          <a:p>
            <a:pPr marL="0" indent="0">
              <a:buSzTx/>
              <a:buNone/>
              <a:defRPr>
                <a:solidFill>
                  <a:srgbClr val="FF2600"/>
                </a:solidFill>
              </a:defRPr>
            </a:pPr>
            <a:r>
              <a:t>Rygestop</a:t>
            </a:r>
          </a:p>
          <a:p>
            <a:pPr marL="0" indent="0">
              <a:buSzTx/>
              <a:buNone/>
              <a:defRPr>
                <a:solidFill>
                  <a:srgbClr val="FF2600"/>
                </a:solidFill>
              </a:defRPr>
            </a:pPr>
            <a:r>
              <a:t>Ernæring - proteiner</a:t>
            </a:r>
          </a:p>
          <a:p>
            <a:pPr marL="0" indent="0">
              <a:buSzTx/>
              <a:buNone/>
              <a:defRPr>
                <a:solidFill>
                  <a:srgbClr val="000000"/>
                </a:solidFill>
              </a:defRPr>
            </a:pPr>
            <a:r>
              <a:t>God råd til aflastning af såret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hueOff val="173421"/>
                <a:satOff val="36699"/>
                <a:lumOff val="25396"/>
              </a:schemeClr>
            </a:gs>
            <a:gs pos="35000">
              <a:srgbClr val="CBDBF3"/>
            </a:gs>
            <a:gs pos="100000">
              <a:schemeClr val="accent1">
                <a:hueOff val="211281"/>
                <a:satOff val="41029"/>
                <a:lumOff val="38251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ilonidalcyst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round/>
          </a:ln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000">
                <a:solidFill>
                  <a:srgbClr val="414141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Pilonidalcyste</a:t>
            </a:r>
          </a:p>
        </p:txBody>
      </p:sp>
      <p:sp>
        <p:nvSpPr>
          <p:cNvPr id="221" name="Pilonidal treatment is 10% surgery and 90% aftercare!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b="1" u="sng">
                <a:solidFill>
                  <a:srgbClr val="FF2600"/>
                </a:solidFill>
              </a:defRPr>
            </a:lvl1pPr>
          </a:lstStyle>
          <a:p>
            <a:r>
              <a:t>Pilonidal treatment is 10% surgery and 90% aftercare!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hueOff val="173421"/>
                <a:satOff val="36699"/>
                <a:lumOff val="25396"/>
              </a:schemeClr>
            </a:gs>
            <a:gs pos="35000">
              <a:srgbClr val="CBDBF3"/>
            </a:gs>
            <a:gs pos="100000">
              <a:schemeClr val="accent1">
                <a:hueOff val="211281"/>
                <a:satOff val="41029"/>
                <a:lumOff val="38251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Fremtiden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round/>
          </a:ln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000">
                <a:solidFill>
                  <a:srgbClr val="414141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Fremtiden?</a:t>
            </a:r>
          </a:p>
        </p:txBody>
      </p:sp>
      <p:sp>
        <p:nvSpPr>
          <p:cNvPr id="224" name="EPSIT - Endoscopic pilonidal sinus treatmen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marL="0" indent="0">
              <a:buSzTx/>
              <a:buNone/>
              <a:defRPr sz="3000">
                <a:latin typeface="+mj-lt"/>
                <a:ea typeface="+mj-ea"/>
                <a:cs typeface="+mj-cs"/>
                <a:sym typeface="Helvetica Neue"/>
              </a:defRPr>
            </a:pPr>
            <a:r>
              <a:t>EPSIT - Endoscopic pilonidal sinus treatment</a:t>
            </a:r>
          </a:p>
          <a:p>
            <a:pPr marL="0" indent="0">
              <a:buSzTx/>
              <a:buNone/>
              <a:defRPr sz="3000">
                <a:latin typeface="+mj-lt"/>
                <a:ea typeface="+mj-ea"/>
                <a:cs typeface="+mj-cs"/>
                <a:sym typeface="Helvetica Neue"/>
              </a:defRPr>
            </a:pPr>
            <a:r>
              <a:t>Injektion af fedtceller</a:t>
            </a:r>
          </a:p>
          <a:p>
            <a:pPr marL="0" indent="0">
              <a:buSzTx/>
              <a:buNone/>
              <a:defRPr sz="3000">
                <a:latin typeface="+mj-lt"/>
                <a:ea typeface="+mj-ea"/>
                <a:cs typeface="+mj-cs"/>
                <a:sym typeface="Helvetica Neue"/>
              </a:defRPr>
            </a:pPr>
            <a:r>
              <a:t>Hårfjernelse med laser</a:t>
            </a:r>
          </a:p>
          <a:p>
            <a:pPr marL="0" indent="0">
              <a:buSzTx/>
              <a:buNone/>
              <a:defRPr sz="3000"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  <a:p>
            <a:pPr marL="0" indent="0">
              <a:buSzTx/>
              <a:buNone/>
              <a:defRPr sz="3000">
                <a:solidFill>
                  <a:srgbClr val="FF2600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Ønske:</a:t>
            </a:r>
          </a:p>
          <a:p>
            <a:pPr marL="0" indent="0">
              <a:buSzTx/>
              <a:buNone/>
              <a:defRPr sz="3000">
                <a:latin typeface="+mj-lt"/>
                <a:ea typeface="+mj-ea"/>
                <a:cs typeface="+mj-cs"/>
                <a:sym typeface="Helvetica Neue"/>
              </a:defRPr>
            </a:pPr>
            <a:r>
              <a:t>National intressegruppe i forhold til behandling af patienter med pilonidalcyster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hueOff val="173421"/>
                <a:satOff val="36699"/>
                <a:lumOff val="25396"/>
              </a:schemeClr>
            </a:gs>
            <a:gs pos="35000">
              <a:srgbClr val="CBDBF3"/>
            </a:gs>
            <a:gs pos="100000">
              <a:schemeClr val="accent1">
                <a:hueOff val="211281"/>
                <a:satOff val="41029"/>
                <a:lumOff val="38251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Ny studier og literatu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round/>
          </a:ln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000">
                <a:solidFill>
                  <a:srgbClr val="414141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Ny studier og literatur</a:t>
            </a:r>
          </a:p>
        </p:txBody>
      </p:sp>
      <p:sp>
        <p:nvSpPr>
          <p:cNvPr id="227" name="The American Society of Colon an Rectal Surgeons’ Clinical Practice Guidelines for Management of Pilonidal Disease (Disease of Colon &amp; Rectum: Feb 2019-Vol. 62-Issue 2-p146-157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marL="0" indent="0">
              <a:buSzTx/>
              <a:buNone/>
              <a:defRPr sz="2400"/>
            </a:pPr>
            <a:r>
              <a:t>The American Society of Colon an Rectal Surgeons’ Clinical Practice Guidelines for Management of Pilonidal Disease </a:t>
            </a:r>
            <a:r>
              <a:rPr sz="1800"/>
              <a:t>(Disease of Colon &amp; Rectum: Feb 2019-Vol. 62-Issue 2-p146-157)</a:t>
            </a:r>
          </a:p>
          <a:p>
            <a:pPr marL="0" indent="0">
              <a:buSzTx/>
              <a:buNone/>
              <a:defRPr sz="2400"/>
            </a:pPr>
            <a:r>
              <a:t>The management of pilonidalæ disease: A systematic review </a:t>
            </a:r>
            <a:r>
              <a:rPr sz="1800"/>
              <a:t>(J. Peditar. Surg. 2019 Mar.)</a:t>
            </a:r>
          </a:p>
          <a:p>
            <a:pPr marL="0" indent="0">
              <a:buSzTx/>
              <a:buNone/>
              <a:defRPr sz="2400"/>
            </a:pPr>
            <a:r>
              <a:t>Endoscopic pilonidal sinus treatment (EPSiT) in recurrent pilonidal diseases: a prospektive international multicenter study. </a:t>
            </a:r>
            <a:r>
              <a:rPr sz="1800"/>
              <a:t>(Int. J. Colorectal Dis. 2019 Apr; 34(4): 741-746)</a:t>
            </a:r>
          </a:p>
          <a:p>
            <a:pPr marL="0" indent="0">
              <a:buSzTx/>
              <a:buNone/>
              <a:defRPr sz="2400"/>
            </a:pPr>
            <a:r>
              <a:t>Pit-picking resolves pilonidal disease in adolescents. </a:t>
            </a:r>
            <a:r>
              <a:rPr sz="1800"/>
              <a:t>(J. Peditar. Surg. 2019 Jan; 54(1): 174-176.)</a:t>
            </a:r>
          </a:p>
          <a:p>
            <a:pPr marL="0" indent="0">
              <a:buSzTx/>
              <a:buNone/>
              <a:defRPr sz="2400"/>
            </a:pPr>
            <a:r>
              <a:t>Injection of freshly collected autologous adipose tissue for treatment of a non-healing sacrococcygeal pilonidal disease patient- A video vignette </a:t>
            </a:r>
            <a:r>
              <a:rPr sz="1800"/>
              <a:t>(Colorectal Dis. 2019 Aug. 6.)</a:t>
            </a:r>
          </a:p>
          <a:p>
            <a:pPr marL="0" indent="0">
              <a:buSzTx/>
              <a:buNone/>
              <a:defRPr sz="2400"/>
            </a:pPr>
            <a:r>
              <a:t>Laser Hair Depilation in the Treatment of Pilonidal Diseasee: A Systematik Review. (</a:t>
            </a:r>
            <a:r>
              <a:rPr sz="1800"/>
              <a:t>Surg. Infect. (Larchmt). 2018 Aug/Sept; 19(6): 566-572.)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hueOff val="173421"/>
                <a:satOff val="36699"/>
                <a:lumOff val="25396"/>
              </a:schemeClr>
            </a:gs>
            <a:gs pos="35000">
              <a:srgbClr val="CBDBF3"/>
            </a:gs>
            <a:gs pos="100000">
              <a:schemeClr val="accent1">
                <a:hueOff val="211281"/>
                <a:satOff val="41029"/>
                <a:lumOff val="38251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røvsyge så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round/>
          </a:ln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600">
                <a:solidFill>
                  <a:srgbClr val="414141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 røvsyge sår</a:t>
            </a:r>
          </a:p>
        </p:txBody>
      </p:sp>
      <p:sp>
        <p:nvSpPr>
          <p:cNvPr id="230" name="Vores fællespatienter har bruge for e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marL="0" indent="0" algn="ctr">
              <a:buSzTx/>
              <a:buNone/>
            </a:pPr>
            <a:endParaRPr/>
          </a:p>
          <a:p>
            <a:pPr marL="0" indent="0" algn="ctr">
              <a:buSzTx/>
              <a:buNone/>
              <a:defRPr>
                <a:latin typeface="+mj-lt"/>
                <a:ea typeface="+mj-ea"/>
                <a:cs typeface="+mj-cs"/>
                <a:sym typeface="Helvetica Neue"/>
              </a:defRPr>
            </a:pPr>
            <a:r>
              <a:t>Vores fællespatienter har bruge for et </a:t>
            </a:r>
          </a:p>
          <a:p>
            <a:pPr marL="0" indent="0" algn="ctr">
              <a:buSzTx/>
              <a:buNone/>
              <a:defRPr>
                <a:latin typeface="+mj-lt"/>
                <a:ea typeface="+mj-ea"/>
                <a:cs typeface="+mj-cs"/>
                <a:sym typeface="Helvetica Neue"/>
              </a:defRPr>
            </a:pPr>
            <a:r>
              <a:t>godt samarbejde </a:t>
            </a:r>
          </a:p>
          <a:p>
            <a:pPr marL="0" indent="0" algn="ctr">
              <a:buSzTx/>
              <a:buNone/>
              <a:defRPr>
                <a:latin typeface="+mj-lt"/>
                <a:ea typeface="+mj-ea"/>
                <a:cs typeface="+mj-cs"/>
                <a:sym typeface="Helvetica Neue"/>
              </a:defRPr>
            </a:pPr>
            <a:r>
              <a:t>mellem hjemmesygeplejerske og sygehuset!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hueOff val="173421"/>
                <a:satOff val="36699"/>
                <a:lumOff val="25396"/>
              </a:schemeClr>
            </a:gs>
            <a:gs pos="35000">
              <a:srgbClr val="CBDBF3"/>
            </a:gs>
            <a:gs pos="100000">
              <a:schemeClr val="accent1">
                <a:hueOff val="211281"/>
                <a:satOff val="41029"/>
                <a:lumOff val="38251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Røvsyge Sår"/>
          <p:cNvSpPr txBox="1">
            <a:spLocks noGrp="1"/>
          </p:cNvSpPr>
          <p:nvPr>
            <p:ph type="title"/>
          </p:nvPr>
        </p:nvSpPr>
        <p:spPr>
          <a:xfrm>
            <a:off x="508000" y="793750"/>
            <a:ext cx="11988800" cy="12192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round/>
          </a:ln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600">
                <a:solidFill>
                  <a:srgbClr val="414141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Røvsyge Sår</a:t>
            </a:r>
          </a:p>
        </p:txBody>
      </p:sp>
      <p:sp>
        <p:nvSpPr>
          <p:cNvPr id="233" name="Det er desværre ikke lige mege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marL="0" indent="0" algn="ctr">
              <a:buSzTx/>
              <a:buNone/>
            </a:pPr>
            <a:endParaRPr/>
          </a:p>
          <a:p>
            <a:pPr marL="0" indent="0" algn="ctr">
              <a:buSzTx/>
              <a:buNone/>
            </a:pPr>
            <a:endParaRPr/>
          </a:p>
          <a:p>
            <a:pPr marL="0" indent="0" algn="ctr">
              <a:buSzTx/>
              <a:buNone/>
              <a:defRPr>
                <a:solidFill>
                  <a:srgbClr val="FF2600"/>
                </a:solidFill>
              </a:defRPr>
            </a:pPr>
            <a:r>
              <a:t>Det er desværre ikke lige meget,</a:t>
            </a:r>
          </a:p>
          <a:p>
            <a:pPr marL="0" indent="0" algn="ctr">
              <a:buSzTx/>
              <a:buNone/>
              <a:defRPr>
                <a:solidFill>
                  <a:srgbClr val="FF2600"/>
                </a:solidFill>
              </a:defRPr>
            </a:pPr>
            <a:r>
              <a:t>hvad der sker med numsen og såret!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Bild" descr="Bild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5533" r="5531"/>
          <a:stretch>
            <a:fillRect/>
          </a:stretch>
        </p:blipFill>
        <p:spPr>
          <a:xfrm>
            <a:off x="0" y="0"/>
            <a:ext cx="13004802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hueOff val="173421"/>
                <a:satOff val="36699"/>
                <a:lumOff val="25396"/>
              </a:schemeClr>
            </a:gs>
            <a:gs pos="35000">
              <a:srgbClr val="CBDBF3"/>
            </a:gs>
            <a:gs pos="100000">
              <a:schemeClr val="accent1">
                <a:hueOff val="211281"/>
                <a:satOff val="41029"/>
                <a:lumOff val="38251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ilonidalcyste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round/>
          </a:ln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000">
                <a:solidFill>
                  <a:srgbClr val="414141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Patogenese</a:t>
            </a:r>
          </a:p>
        </p:txBody>
      </p:sp>
      <p:sp>
        <p:nvSpPr>
          <p:cNvPr id="139" name="Begynder i en dilateret hårfollikel i crena ani, hvor huden er stramt bundet ned mod os cocygis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>
              <a:buClrTx/>
              <a:buSzPct val="75000"/>
              <a:buFontTx/>
              <a:buChar char="•"/>
              <a:defRPr sz="3000">
                <a:latin typeface="+mj-lt"/>
                <a:ea typeface="+mj-ea"/>
                <a:cs typeface="+mj-cs"/>
                <a:sym typeface="Helvetica Neue"/>
              </a:defRPr>
            </a:pPr>
            <a:r>
              <a:t>Begynder i en dilateret hårfollikel i crena ani, hvor huden er stramt bundet ned mod os coccygis.</a:t>
            </a:r>
          </a:p>
          <a:p>
            <a:pPr>
              <a:buClrTx/>
              <a:buSzPct val="75000"/>
              <a:buFontTx/>
              <a:buChar char="•"/>
              <a:defRPr sz="3000">
                <a:latin typeface="+mj-lt"/>
                <a:ea typeface="+mj-ea"/>
                <a:cs typeface="+mj-cs"/>
                <a:sym typeface="Helvetica Neue"/>
              </a:defRPr>
            </a:pPr>
            <a:r>
              <a:t>Dilatationen opstår pga. mekanisk påvirkning, som f. eks. langvarig siddende arbejde (“Jeep Disease“, cykelryttere).</a:t>
            </a:r>
          </a:p>
          <a:p>
            <a:pPr>
              <a:buClrTx/>
              <a:buSzPct val="75000"/>
              <a:buFontTx/>
              <a:buChar char="•"/>
              <a:defRPr sz="3000">
                <a:latin typeface="+mj-lt"/>
                <a:ea typeface="+mj-ea"/>
                <a:cs typeface="+mj-cs"/>
                <a:sym typeface="Helvetica Neue"/>
              </a:defRPr>
            </a:pPr>
            <a:r>
              <a:t>Den dilaterede hårfollikel brister basalt, hvorefter keratin og hår kan trænge ned i subcutis.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hueOff val="173421"/>
                <a:satOff val="36699"/>
                <a:lumOff val="25396"/>
              </a:schemeClr>
            </a:gs>
            <a:gs pos="35000">
              <a:srgbClr val="CBDBF3"/>
            </a:gs>
            <a:gs pos="100000">
              <a:schemeClr val="accent1">
                <a:hueOff val="211281"/>
                <a:satOff val="41029"/>
                <a:lumOff val="38251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ilonidalcyste…"/>
          <p:cNvSpPr txBox="1">
            <a:spLocks noGrp="1"/>
          </p:cNvSpPr>
          <p:nvPr>
            <p:ph type="title"/>
          </p:nvPr>
        </p:nvSpPr>
        <p:spPr>
          <a:xfrm>
            <a:off x="507997" y="793748"/>
            <a:ext cx="11988807" cy="1219204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round/>
          </a:ln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000">
                <a:solidFill>
                  <a:srgbClr val="414141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Patogenese</a:t>
            </a:r>
          </a:p>
        </p:txBody>
      </p:sp>
      <p:sp>
        <p:nvSpPr>
          <p:cNvPr id="142" name="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marL="0" indent="0">
              <a:buSzTx/>
              <a:buNone/>
              <a:defRPr sz="3000"/>
            </a:pPr>
            <a:endParaRPr/>
          </a:p>
        </p:txBody>
      </p:sp>
      <p:pic>
        <p:nvPicPr>
          <p:cNvPr id="143" name="page1image1813024.jpg" descr="page1image18130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19400" y="3378200"/>
            <a:ext cx="7620000" cy="5080002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Text"/>
          <p:cNvSpPr txBox="1"/>
          <p:nvPr/>
        </p:nvSpPr>
        <p:spPr>
          <a:xfrm>
            <a:off x="2819400" y="3166109"/>
            <a:ext cx="152400" cy="424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 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hueOff val="173421"/>
                <a:satOff val="36699"/>
                <a:lumOff val="25396"/>
              </a:schemeClr>
            </a:gs>
            <a:gs pos="35000">
              <a:srgbClr val="CBDBF3"/>
            </a:gs>
            <a:gs pos="100000">
              <a:schemeClr val="accent1">
                <a:hueOff val="211281"/>
                <a:satOff val="41029"/>
                <a:lumOff val="38251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ilonidalcyste"/>
          <p:cNvSpPr txBox="1">
            <a:spLocks noGrp="1"/>
          </p:cNvSpPr>
          <p:nvPr>
            <p:ph type="title"/>
          </p:nvPr>
        </p:nvSpPr>
        <p:spPr>
          <a:xfrm>
            <a:off x="508000" y="793750"/>
            <a:ext cx="11988800" cy="12192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round/>
          </a:ln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000">
                <a:solidFill>
                  <a:srgbClr val="414141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Pilonidalcyste</a:t>
            </a:r>
          </a:p>
        </p:txBody>
      </p:sp>
      <p:sp>
        <p:nvSpPr>
          <p:cNvPr id="147" name="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endParaRPr/>
          </a:p>
        </p:txBody>
      </p:sp>
      <p:sp>
        <p:nvSpPr>
          <p:cNvPr id="148" name="Text"/>
          <p:cNvSpPr txBox="1"/>
          <p:nvPr/>
        </p:nvSpPr>
        <p:spPr>
          <a:xfrm>
            <a:off x="4978400" y="4721859"/>
            <a:ext cx="152400" cy="424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 </a:t>
            </a:r>
          </a:p>
        </p:txBody>
      </p:sp>
      <p:pic>
        <p:nvPicPr>
          <p:cNvPr id="149" name="page1image1805184.jpg" descr="page1image180518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15367" y="3701982"/>
            <a:ext cx="6342266" cy="3780969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sp>
        <p:nvSpPr>
          <p:cNvPr id="150" name="Text"/>
          <p:cNvSpPr txBox="1"/>
          <p:nvPr/>
        </p:nvSpPr>
        <p:spPr>
          <a:xfrm>
            <a:off x="5105400" y="4848859"/>
            <a:ext cx="152400" cy="424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 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hueOff val="173421"/>
                <a:satOff val="36699"/>
                <a:lumOff val="25396"/>
              </a:schemeClr>
            </a:gs>
            <a:gs pos="35000">
              <a:srgbClr val="CBDBF3"/>
            </a:gs>
            <a:gs pos="100000">
              <a:schemeClr val="accent1">
                <a:hueOff val="211281"/>
                <a:satOff val="41029"/>
                <a:lumOff val="38251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ilonidalcyste…"/>
          <p:cNvSpPr txBox="1">
            <a:spLocks noGrp="1"/>
          </p:cNvSpPr>
          <p:nvPr>
            <p:ph type="title"/>
          </p:nvPr>
        </p:nvSpPr>
        <p:spPr>
          <a:xfrm>
            <a:off x="508000" y="793750"/>
            <a:ext cx="11988800" cy="12192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round/>
          </a:ln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000">
                <a:solidFill>
                  <a:srgbClr val="414141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Forekomst</a:t>
            </a:r>
          </a:p>
        </p:txBody>
      </p:sp>
      <p:sp>
        <p:nvSpPr>
          <p:cNvPr id="153" name="Incidensen: 0,25% (norsk studie).…"/>
          <p:cNvSpPr txBox="1">
            <a:spLocks noGrp="1"/>
          </p:cNvSpPr>
          <p:nvPr>
            <p:ph type="body" idx="1"/>
          </p:nvPr>
        </p:nvSpPr>
        <p:spPr>
          <a:xfrm>
            <a:off x="508000" y="2317750"/>
            <a:ext cx="11988800" cy="6096000"/>
          </a:xfrm>
          <a:prstGeom prst="rect">
            <a:avLst/>
          </a:prstGeom>
        </p:spPr>
        <p:txBody>
          <a:bodyPr anchor="t"/>
          <a:lstStyle/>
          <a:p>
            <a:pPr marL="0" indent="0">
              <a:buSzTx/>
              <a:buNone/>
              <a:defRPr sz="3000"/>
            </a:pPr>
            <a:endParaRPr/>
          </a:p>
          <a:p>
            <a:pPr marL="391583" indent="-391583">
              <a:buClrTx/>
              <a:buSzPct val="75000"/>
              <a:buFontTx/>
              <a:buChar char="•"/>
              <a:defRPr sz="3000">
                <a:latin typeface="+mj-lt"/>
                <a:ea typeface="+mj-ea"/>
                <a:cs typeface="+mj-cs"/>
                <a:sym typeface="Helvetica Neue"/>
              </a:defRPr>
            </a:pPr>
            <a:r>
              <a:t>Incidensen: 0,25% (norsk studie). </a:t>
            </a:r>
          </a:p>
          <a:p>
            <a:pPr marL="391583" indent="-391583">
              <a:buClrTx/>
              <a:buSzPct val="75000"/>
              <a:buFontTx/>
              <a:buChar char="•"/>
              <a:defRPr sz="3000">
                <a:latin typeface="+mj-lt"/>
                <a:ea typeface="+mj-ea"/>
                <a:cs typeface="+mj-cs"/>
                <a:sym typeface="Helvetica Neue"/>
              </a:defRPr>
            </a:pPr>
            <a:r>
              <a:t>I USA er der ca. 70.000 patienter per år som bliver syge pga. pilonidalcyste.</a:t>
            </a:r>
          </a:p>
          <a:p>
            <a:pPr marL="391583" indent="-391583">
              <a:buClrTx/>
              <a:buSzPct val="75000"/>
              <a:buFontTx/>
              <a:buChar char="•"/>
              <a:defRPr sz="3000">
                <a:latin typeface="+mj-lt"/>
                <a:ea typeface="+mj-ea"/>
                <a:cs typeface="+mj-cs"/>
                <a:sym typeface="Helvetica Neue"/>
              </a:defRPr>
            </a:pPr>
            <a:r>
              <a:t>Omkring halvdelen af tilfældene er asymtomatiske. </a:t>
            </a:r>
          </a:p>
          <a:p>
            <a:pPr marL="391583" indent="-391583">
              <a:buClrTx/>
              <a:buSzPct val="75000"/>
              <a:buFontTx/>
              <a:buChar char="•"/>
              <a:defRPr sz="3000">
                <a:latin typeface="+mj-lt"/>
                <a:ea typeface="+mj-ea"/>
                <a:cs typeface="+mj-cs"/>
                <a:sym typeface="Helvetica Neue"/>
              </a:defRPr>
            </a:pPr>
            <a:r>
              <a:t>Det er hyppigere hos mænd end hos kvinder. (Det tilskrives den mere udbredte hårvækst hos mænd samt hormonelle faktorer.) </a:t>
            </a:r>
          </a:p>
          <a:p>
            <a:pPr marL="391583" indent="-391583">
              <a:buClrTx/>
              <a:buSzPct val="75000"/>
              <a:buFontTx/>
              <a:buChar char="•"/>
              <a:defRPr sz="3000">
                <a:latin typeface="+mj-lt"/>
                <a:ea typeface="+mj-ea"/>
                <a:cs typeface="+mj-cs"/>
                <a:sym typeface="Helvetica Neue"/>
              </a:defRPr>
            </a:pPr>
            <a:r>
              <a:t>Det er oftest inden 40 årsalderen. Peak omkring 19-21 år. (Nye studier viser at incidenstoppen ligger mellem 14 og 25 år.)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hueOff val="173421"/>
                <a:satOff val="36699"/>
                <a:lumOff val="25396"/>
              </a:schemeClr>
            </a:gs>
            <a:gs pos="35000">
              <a:srgbClr val="CBDBF3"/>
            </a:gs>
            <a:gs pos="100000">
              <a:schemeClr val="accent1">
                <a:hueOff val="211281"/>
                <a:satOff val="41029"/>
                <a:lumOff val="38251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ilonidalcyste…"/>
          <p:cNvSpPr txBox="1">
            <a:spLocks noGrp="1"/>
          </p:cNvSpPr>
          <p:nvPr>
            <p:ph type="title"/>
          </p:nvPr>
        </p:nvSpPr>
        <p:spPr>
          <a:xfrm>
            <a:off x="507996" y="793748"/>
            <a:ext cx="11988807" cy="1219204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round/>
          </a:ln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000">
                <a:solidFill>
                  <a:srgbClr val="414141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Symptomer</a:t>
            </a:r>
          </a:p>
        </p:txBody>
      </p:sp>
      <p:sp>
        <p:nvSpPr>
          <p:cNvPr id="156" name="Kroniske fase:…"/>
          <p:cNvSpPr txBox="1">
            <a:spLocks noGrp="1"/>
          </p:cNvSpPr>
          <p:nvPr>
            <p:ph type="body" idx="1"/>
          </p:nvPr>
        </p:nvSpPr>
        <p:spPr>
          <a:xfrm>
            <a:off x="508000" y="2565400"/>
            <a:ext cx="11988800" cy="6096000"/>
          </a:xfrm>
          <a:prstGeom prst="rect">
            <a:avLst/>
          </a:prstGeom>
        </p:spPr>
        <p:txBody>
          <a:bodyPr anchor="t"/>
          <a:lstStyle/>
          <a:p>
            <a:pPr marL="0" indent="0">
              <a:buSzTx/>
              <a:buNone/>
              <a:defRPr sz="3000" u="sng">
                <a:latin typeface="+mj-lt"/>
                <a:ea typeface="+mj-ea"/>
                <a:cs typeface="+mj-cs"/>
                <a:sym typeface="Helvetica Neue"/>
              </a:defRPr>
            </a:pPr>
            <a:r>
              <a:t>Kroniske fase:</a:t>
            </a:r>
          </a:p>
          <a:p>
            <a:pPr marL="0" indent="0">
              <a:buSzTx/>
              <a:buNone/>
              <a:defRPr sz="3000">
                <a:latin typeface="+mj-lt"/>
                <a:ea typeface="+mj-ea"/>
                <a:cs typeface="+mj-cs"/>
                <a:sym typeface="Helvetica Neue"/>
              </a:defRPr>
            </a:pPr>
            <a:r>
              <a:t>Intermitterende hævelse og ømhed over os sacrum og/eller serøs eller blodig sekretion.</a:t>
            </a:r>
          </a:p>
          <a:p>
            <a:pPr marL="0" indent="0">
              <a:buSzTx/>
              <a:buNone/>
              <a:defRPr sz="3000"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  <a:p>
            <a:pPr marL="0" indent="0">
              <a:buSzTx/>
              <a:buNone/>
              <a:defRPr sz="3000" u="sng">
                <a:latin typeface="+mj-lt"/>
                <a:ea typeface="+mj-ea"/>
                <a:cs typeface="+mj-cs"/>
                <a:sym typeface="Helvetica Neue"/>
              </a:defRPr>
            </a:pPr>
            <a:r>
              <a:t>Akut fase:</a:t>
            </a:r>
          </a:p>
          <a:p>
            <a:pPr marL="0" indent="0">
              <a:buSzTx/>
              <a:buNone/>
              <a:defRPr sz="3000">
                <a:latin typeface="+mj-lt"/>
                <a:ea typeface="+mj-ea"/>
                <a:cs typeface="+mj-cs"/>
                <a:sym typeface="Helvetica Neue"/>
              </a:defRPr>
            </a:pPr>
            <a:r>
              <a:t>Absces med rødme, hævelse og udtalte smerter.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hueOff val="173421"/>
                <a:satOff val="36699"/>
                <a:lumOff val="25396"/>
              </a:schemeClr>
            </a:gs>
            <a:gs pos="35000">
              <a:srgbClr val="CBDBF3"/>
            </a:gs>
            <a:gs pos="100000">
              <a:schemeClr val="accent1">
                <a:hueOff val="211281"/>
                <a:satOff val="41029"/>
                <a:lumOff val="38251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isic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round/>
          </a:ln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000">
                <a:solidFill>
                  <a:srgbClr val="414141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Risici</a:t>
            </a:r>
          </a:p>
        </p:txBody>
      </p:sp>
      <p:sp>
        <p:nvSpPr>
          <p:cNvPr id="159" name="Overvæg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marL="0" indent="0">
              <a:buSzTx/>
              <a:buNone/>
              <a:defRPr sz="3000">
                <a:latin typeface="+mj-lt"/>
                <a:ea typeface="+mj-ea"/>
                <a:cs typeface="+mj-cs"/>
                <a:sym typeface="Helvetica Neue"/>
              </a:defRPr>
            </a:pPr>
            <a:r>
              <a:t>Overvægt</a:t>
            </a:r>
          </a:p>
          <a:p>
            <a:pPr marL="0" indent="0">
              <a:buSzTx/>
              <a:buNone/>
              <a:defRPr sz="3000">
                <a:latin typeface="+mj-lt"/>
                <a:ea typeface="+mj-ea"/>
                <a:cs typeface="+mj-cs"/>
                <a:sym typeface="Helvetica Neue"/>
              </a:defRPr>
            </a:pPr>
            <a:r>
              <a:t>Psykiske problemer</a:t>
            </a:r>
          </a:p>
          <a:p>
            <a:pPr marL="0" indent="0">
              <a:buSzTx/>
              <a:buNone/>
              <a:defRPr sz="3000">
                <a:latin typeface="+mj-lt"/>
                <a:ea typeface="+mj-ea"/>
                <a:cs typeface="+mj-cs"/>
                <a:sym typeface="Helvetica Neue"/>
              </a:defRPr>
            </a:pPr>
            <a:r>
              <a:t>Siddende arbejde / computerspil</a:t>
            </a:r>
          </a:p>
          <a:p>
            <a:pPr marL="0" indent="0">
              <a:buSzTx/>
              <a:buNone/>
              <a:defRPr sz="3000">
                <a:latin typeface="+mj-lt"/>
                <a:ea typeface="+mj-ea"/>
                <a:cs typeface="+mj-cs"/>
                <a:sym typeface="Helvetica Neue"/>
              </a:defRPr>
            </a:pPr>
            <a:r>
              <a:t>Rygning</a:t>
            </a:r>
          </a:p>
          <a:p>
            <a:pPr marL="0" indent="0">
              <a:buSzTx/>
              <a:buNone/>
              <a:defRPr sz="3000"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  <a:p>
            <a:pPr marL="0" indent="0">
              <a:buSzTx/>
              <a:buNone/>
              <a:defRPr sz="3000">
                <a:latin typeface="+mj-lt"/>
                <a:ea typeface="+mj-ea"/>
                <a:cs typeface="+mj-cs"/>
                <a:sym typeface="Helvetica Neue"/>
              </a:defRPr>
            </a:pPr>
            <a:r>
              <a:t>Det er en civilisationsproblematik!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hueOff val="173421"/>
                <a:satOff val="36699"/>
                <a:lumOff val="25396"/>
              </a:schemeClr>
            </a:gs>
            <a:gs pos="35000">
              <a:srgbClr val="CBDBF3"/>
            </a:gs>
            <a:gs pos="100000">
              <a:schemeClr val="accent1">
                <a:hueOff val="211281"/>
                <a:satOff val="41029"/>
                <a:lumOff val="38251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Individuel behandll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round/>
          </a:ln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000">
                <a:solidFill>
                  <a:srgbClr val="414141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Individuel behandling</a:t>
            </a:r>
          </a:p>
        </p:txBody>
      </p:sp>
      <p:sp>
        <p:nvSpPr>
          <p:cNvPr id="162" name="Afhægig af :…"/>
          <p:cNvSpPr txBox="1">
            <a:spLocks noGrp="1"/>
          </p:cNvSpPr>
          <p:nvPr>
            <p:ph type="body" idx="1"/>
          </p:nvPr>
        </p:nvSpPr>
        <p:spPr>
          <a:xfrm>
            <a:off x="508000" y="2650448"/>
            <a:ext cx="11988800" cy="6096006"/>
          </a:xfrm>
          <a:prstGeom prst="rect">
            <a:avLst/>
          </a:prstGeom>
        </p:spPr>
        <p:txBody>
          <a:bodyPr anchor="t"/>
          <a:lstStyle/>
          <a:p>
            <a:pPr marL="0" indent="0">
              <a:buSzTx/>
              <a:buNone/>
              <a:defRPr sz="3200" u="sng">
                <a:latin typeface="+mj-lt"/>
                <a:ea typeface="+mj-ea"/>
                <a:cs typeface="+mj-cs"/>
                <a:sym typeface="Helvetica Neue"/>
              </a:defRPr>
            </a:pPr>
            <a:r>
              <a:t>Afhængig af :</a:t>
            </a:r>
          </a:p>
          <a:p>
            <a:pPr>
              <a:buClrTx/>
              <a:buSzPct val="75000"/>
              <a:buFontTx/>
              <a:buChar char="•"/>
              <a:defRPr sz="3200">
                <a:latin typeface="+mj-lt"/>
                <a:ea typeface="+mj-ea"/>
                <a:cs typeface="+mj-cs"/>
                <a:sym typeface="Helvetica Neue"/>
              </a:defRPr>
            </a:pPr>
            <a:r>
              <a:t>Patientens psykiske tilstand</a:t>
            </a:r>
          </a:p>
          <a:p>
            <a:pPr>
              <a:buClrTx/>
              <a:buSzPct val="75000"/>
              <a:buFontTx/>
              <a:buChar char="•"/>
              <a:defRPr sz="3200">
                <a:latin typeface="+mj-lt"/>
                <a:ea typeface="+mj-ea"/>
                <a:cs typeface="+mj-cs"/>
                <a:sym typeface="Helvetica Neue"/>
              </a:defRPr>
            </a:pPr>
            <a:r>
              <a:t>Størrelsen af såret</a:t>
            </a:r>
          </a:p>
          <a:p>
            <a:pPr>
              <a:buClrTx/>
              <a:buSzPct val="75000"/>
              <a:buFontTx/>
              <a:buChar char="•"/>
              <a:defRPr sz="3200">
                <a:latin typeface="+mj-lt"/>
                <a:ea typeface="+mj-ea"/>
                <a:cs typeface="+mj-cs"/>
                <a:sym typeface="Helvetica Neue"/>
              </a:defRPr>
            </a:pPr>
            <a:r>
              <a:t>Patientens ønske</a:t>
            </a:r>
          </a:p>
          <a:p>
            <a:pPr>
              <a:buClrTx/>
              <a:buSzPct val="75000"/>
              <a:buFontTx/>
              <a:buChar char="•"/>
              <a:defRPr sz="3200"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  <a:p>
            <a:pPr marL="0" indent="0">
              <a:buSzTx/>
              <a:buNone/>
              <a:defRPr sz="3200" b="1" u="sng">
                <a:solidFill>
                  <a:srgbClr val="FF2600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There is no single treatment plan that is right for all patients!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New_Template4">
  <a:themeElements>
    <a:clrScheme name="New_Template4">
      <a:dk1>
        <a:srgbClr val="414141"/>
      </a:dk1>
      <a:lt1>
        <a:srgbClr val="FFFFFF"/>
      </a:lt1>
      <a:dk2>
        <a:srgbClr val="A7A7A7"/>
      </a:dk2>
      <a:lt2>
        <a:srgbClr val="535353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4">
  <a:themeElements>
    <a:clrScheme name="New_Template4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723</Words>
  <Application>Microsoft Office PowerPoint</Application>
  <PresentationFormat>Brugerdefineret</PresentationFormat>
  <Paragraphs>147</Paragraphs>
  <Slides>29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29</vt:i4>
      </vt:variant>
    </vt:vector>
  </HeadingPairs>
  <TitlesOfParts>
    <vt:vector size="30" baseType="lpstr">
      <vt:lpstr>New_Template4</vt:lpstr>
      <vt:lpstr>    „røvsyge sår“  -  pilonidalcyster     Daniela Wirtz, Kirurgisk Afdeling Sygehus Sønderjylland, Sønderborg Sygehus </vt:lpstr>
      <vt:lpstr>Definition</vt:lpstr>
      <vt:lpstr>Patogenese</vt:lpstr>
      <vt:lpstr>Patogenese</vt:lpstr>
      <vt:lpstr>Pilonidalcyste</vt:lpstr>
      <vt:lpstr>Forekomst</vt:lpstr>
      <vt:lpstr>Symptomer</vt:lpstr>
      <vt:lpstr>Risici</vt:lpstr>
      <vt:lpstr>Individuel behandling</vt:lpstr>
      <vt:lpstr>Individuel behandling</vt:lpstr>
      <vt:lpstr>Aktuelle strømninger</vt:lpstr>
      <vt:lpstr> Det aktuelle behandlingstilbud ved SØS</vt:lpstr>
      <vt:lpstr>Pico-Vac</vt:lpstr>
      <vt:lpstr>PowerPoint-præsentation</vt:lpstr>
      <vt:lpstr>PowerPoint-præsentation</vt:lpstr>
      <vt:lpstr>PowerPoint-præsentation</vt:lpstr>
      <vt:lpstr>PowerPoint-præsentation</vt:lpstr>
      <vt:lpstr>Pilonidalcyste</vt:lpstr>
      <vt:lpstr>Karydakis</vt:lpstr>
      <vt:lpstr>Postoperativ Sårpleje</vt:lpstr>
      <vt:lpstr>Pilonidalcyste postoperativ</vt:lpstr>
      <vt:lpstr>Dårlig såropheling</vt:lpstr>
      <vt:lpstr>Sårtilsyn</vt:lpstr>
      <vt:lpstr>Pilonidalcyste</vt:lpstr>
      <vt:lpstr>Fremtiden?</vt:lpstr>
      <vt:lpstr>Ny studier og literatur</vt:lpstr>
      <vt:lpstr> røvsyge sår</vt:lpstr>
      <vt:lpstr>Røvsyge Sår</vt:lpstr>
      <vt:lpstr>PowerPoint-præsentation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„røvsyge sår“  -  pilonidalcyster     Daniela Wirtz, Kirurgisk Afdeling Sygehus Sønderjylland, Sønderborg Sygehus </dc:title>
  <dc:creator>Tina Jakobsen</dc:creator>
  <cp:lastModifiedBy>Tina Jakobsen</cp:lastModifiedBy>
  <cp:revision>1</cp:revision>
  <dcterms:modified xsi:type="dcterms:W3CDTF">2019-09-29T19:52:41Z</dcterms:modified>
</cp:coreProperties>
</file>