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9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96" r:id="rId4"/>
    <p:sldId id="261" r:id="rId5"/>
    <p:sldId id="304" r:id="rId6"/>
    <p:sldId id="326" r:id="rId7"/>
    <p:sldId id="300" r:id="rId8"/>
    <p:sldId id="320" r:id="rId9"/>
    <p:sldId id="334" r:id="rId10"/>
    <p:sldId id="335" r:id="rId11"/>
    <p:sldId id="336" r:id="rId12"/>
    <p:sldId id="337" r:id="rId13"/>
    <p:sldId id="301" r:id="rId14"/>
    <p:sldId id="306" r:id="rId15"/>
    <p:sldId id="307" r:id="rId16"/>
    <p:sldId id="345" r:id="rId17"/>
    <p:sldId id="341" r:id="rId18"/>
    <p:sldId id="342" r:id="rId19"/>
    <p:sldId id="329" r:id="rId20"/>
    <p:sldId id="268" r:id="rId21"/>
    <p:sldId id="331" r:id="rId22"/>
    <p:sldId id="269" r:id="rId23"/>
    <p:sldId id="271" r:id="rId24"/>
    <p:sldId id="275" r:id="rId25"/>
    <p:sldId id="280" r:id="rId26"/>
    <p:sldId id="282" r:id="rId27"/>
    <p:sldId id="279" r:id="rId28"/>
    <p:sldId id="281" r:id="rId29"/>
    <p:sldId id="343" r:id="rId30"/>
    <p:sldId id="344" r:id="rId31"/>
    <p:sldId id="284" r:id="rId32"/>
    <p:sldId id="285" r:id="rId33"/>
    <p:sldId id="322" r:id="rId34"/>
    <p:sldId id="294" r:id="rId35"/>
    <p:sldId id="339" r:id="rId36"/>
    <p:sldId id="323" r:id="rId37"/>
    <p:sldId id="332" r:id="rId38"/>
    <p:sldId id="324" r:id="rId39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akub Zakrzewski" initials="J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6316" autoAdjust="0"/>
    <p:restoredTop sz="94681" autoAdjust="0"/>
  </p:normalViewPr>
  <p:slideViewPr>
    <p:cSldViewPr snapToGrid="0" snapToObjects="1">
      <p:cViewPr>
        <p:scale>
          <a:sx n="75" d="100"/>
          <a:sy n="75" d="100"/>
        </p:scale>
        <p:origin x="-8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851B1-92CA-2242-9286-AACF8B094541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5393-BB6E-5740-AC85-5182CCA45AF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263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7A21F-B38E-FA42-A332-44FE3D1D7E90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12279-3A5A-6B41-AA77-1724A6A1DCF3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115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2279-3A5A-6B41-AA77-1724A6A1DCF3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82A0E6-E432-7F4C-B67C-F7A5E7D5AD8C}" type="datetimeFigureOut">
              <a:rPr lang="da-DK" smtClean="0"/>
              <a:pPr/>
              <a:t>11/13/17</a:t>
            </a:fld>
            <a:endParaRPr lang="da-D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1E434E-183A-3F47-BE57-4DC0A7FBEDF1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google.dk/url?sa=i&amp;rct=j&amp;q=&amp;esrc=s&amp;source=images&amp;cd=&amp;cad=rja&amp;uact=8&amp;ved=0ahUKEwi0rOTEra7XAhVJJewKHa-4Dw4QjRwIBw&amp;url=http://slideplayer.com/slide/4372865/&amp;psig=AOvVaw3Dej3pFyqTeIJMBNRFwVYx&amp;ust=1510209036675389" TargetMode="Externa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google.dk/url?sa=i&amp;rct=j&amp;q=&amp;esrc=s&amp;source=images&amp;cd=&amp;cad=rja&amp;uact=8&amp;ved=0ahUKEwja5Z6ir67XAhWN2KQKHUqwAnAQjRwIBw&amp;url=http://picbear.linkpc.net/art/surgical-wound-classification-pictures.html&amp;psig=AOvVaw1lIGoGJDKhOP6JdMEUeNlg&amp;ust=1510209429109494" TargetMode="External"/><Relationship Id="rId3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Håndtering af diabetiske </a:t>
            </a:r>
            <a:r>
              <a:rPr lang="da-DK" dirty="0" err="1" smtClean="0"/>
              <a:t>fodsår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Mariusz</a:t>
            </a:r>
            <a:r>
              <a:rPr lang="da-DK" dirty="0" smtClean="0"/>
              <a:t> Zakrzewski, overlæge</a:t>
            </a:r>
          </a:p>
          <a:p>
            <a:r>
              <a:rPr lang="da-DK" dirty="0" err="1" smtClean="0"/>
              <a:t>Karkirurgisk</a:t>
            </a:r>
            <a:r>
              <a:rPr lang="da-DK" dirty="0" smtClean="0"/>
              <a:t> afdeling</a:t>
            </a:r>
          </a:p>
          <a:p>
            <a:r>
              <a:rPr lang="da-DK" dirty="0" smtClean="0"/>
              <a:t>Kolding sygehus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billede 4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Billedresultat for university of texas classific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55478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68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5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billede 4"/>
          <p:cNvSpPr>
            <a:spLocks noGrp="1"/>
          </p:cNvSpPr>
          <p:nvPr>
            <p:ph type="pic" idx="1"/>
          </p:nvPr>
        </p:nvSpPr>
        <p:spPr/>
      </p:sp>
      <p:pic>
        <p:nvPicPr>
          <p:cNvPr id="5124" name="Picture 4" descr="Billedresultat for pedis classific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7532" cy="667744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90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MDT-sårcenter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da-DK" dirty="0" smtClean="0"/>
              <a:t>MDT = </a:t>
            </a:r>
            <a:r>
              <a:rPr lang="da-DK" dirty="0" err="1" smtClean="0"/>
              <a:t>MultiDisciplinært</a:t>
            </a:r>
            <a:r>
              <a:rPr lang="da-DK" dirty="0" smtClean="0"/>
              <a:t> Team</a:t>
            </a:r>
            <a:endParaRPr lang="da-DK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/>
            <a:r>
              <a:rPr lang="da-DK" dirty="0" smtClean="0"/>
              <a:t>Ortopædkirurg</a:t>
            </a:r>
          </a:p>
          <a:p>
            <a:pPr marL="0"/>
            <a:r>
              <a:rPr lang="da-DK" dirty="0" err="1" smtClean="0"/>
              <a:t>Karkirurg</a:t>
            </a:r>
            <a:endParaRPr lang="da-DK" dirty="0" smtClean="0"/>
          </a:p>
          <a:p>
            <a:pPr marL="0"/>
            <a:r>
              <a:rPr lang="da-DK" dirty="0" smtClean="0"/>
              <a:t>Endokrinolog</a:t>
            </a:r>
          </a:p>
          <a:p>
            <a:pPr marL="0"/>
            <a:r>
              <a:rPr lang="da-DK" dirty="0" smtClean="0"/>
              <a:t>Fodterapeut</a:t>
            </a:r>
          </a:p>
          <a:p>
            <a:pPr marL="0"/>
            <a:r>
              <a:rPr lang="da-DK" dirty="0" err="1" smtClean="0"/>
              <a:t>Sårsygeplejerske</a:t>
            </a:r>
            <a:endParaRPr lang="da-DK" dirty="0" smtClean="0"/>
          </a:p>
          <a:p>
            <a:pPr marL="0"/>
            <a:r>
              <a:rPr lang="da-DK" dirty="0" smtClean="0"/>
              <a:t>Diabetessygeplejerske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Ukomplicerede </a:t>
            </a:r>
            <a:r>
              <a:rPr lang="da-DK" dirty="0" err="1" smtClean="0"/>
              <a:t>fodsår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da-DK" dirty="0" smtClean="0"/>
              <a:t>Overfladiske sår uden tegn til </a:t>
            </a:r>
            <a:r>
              <a:rPr lang="da-DK" dirty="0" err="1" smtClean="0"/>
              <a:t>iskæmi/neuropati</a:t>
            </a:r>
            <a:endParaRPr lang="da-DK" dirty="0" smtClean="0"/>
          </a:p>
          <a:p>
            <a:r>
              <a:rPr lang="da-DK" dirty="0" smtClean="0"/>
              <a:t>Kan behandles i primærsektoren dog ikke recidiverende sår!</a:t>
            </a:r>
          </a:p>
          <a:p>
            <a:r>
              <a:rPr lang="da-DK" dirty="0" smtClean="0"/>
              <a:t>OBS – udløsende årsag skal elimineres fx dårlig tilpas fodtøj!</a:t>
            </a:r>
          </a:p>
          <a:p>
            <a:r>
              <a:rPr lang="da-DK" dirty="0" smtClean="0"/>
              <a:t>Ved manglende heling inden for 14 dage henvises til MDT / diabetiske </a:t>
            </a:r>
            <a:r>
              <a:rPr lang="da-DK" dirty="0" err="1" smtClean="0"/>
              <a:t>fodsårcenter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Komplicerede </a:t>
            </a:r>
            <a:r>
              <a:rPr lang="da-DK" dirty="0" err="1" smtClean="0"/>
              <a:t>fodsår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Mistanke om </a:t>
            </a:r>
            <a:r>
              <a:rPr lang="da-DK" dirty="0" err="1" smtClean="0"/>
              <a:t>infektion/inflamation</a:t>
            </a:r>
            <a:r>
              <a:rPr lang="da-DK" dirty="0" smtClean="0"/>
              <a:t> (Wagner 1a      eller 3)</a:t>
            </a:r>
          </a:p>
          <a:p>
            <a:r>
              <a:rPr lang="da-DK" dirty="0" smtClean="0"/>
              <a:t>Tidligere diabetiske </a:t>
            </a:r>
            <a:r>
              <a:rPr lang="da-DK" dirty="0" err="1" smtClean="0"/>
              <a:t>fodsår</a:t>
            </a:r>
            <a:r>
              <a:rPr lang="da-DK" dirty="0" smtClean="0"/>
              <a:t>, </a:t>
            </a:r>
            <a:r>
              <a:rPr lang="da-DK" dirty="0" err="1" smtClean="0"/>
              <a:t>foddeformiteter</a:t>
            </a:r>
            <a:endParaRPr lang="da-DK" dirty="0" smtClean="0"/>
          </a:p>
          <a:p>
            <a:r>
              <a:rPr lang="da-DK" dirty="0" smtClean="0"/>
              <a:t>Kontakt eller synlige knogler/sener ( Wagner 2 )</a:t>
            </a:r>
          </a:p>
          <a:p>
            <a:r>
              <a:rPr lang="da-DK" dirty="0" smtClean="0"/>
              <a:t>Mistanke om </a:t>
            </a:r>
            <a:r>
              <a:rPr lang="da-DK" dirty="0" err="1" smtClean="0"/>
              <a:t>iskæmi</a:t>
            </a:r>
            <a:endParaRPr lang="da-DK" dirty="0" smtClean="0"/>
          </a:p>
          <a:p>
            <a:r>
              <a:rPr lang="da-DK" dirty="0" err="1" smtClean="0"/>
              <a:t>Neuropati</a:t>
            </a:r>
            <a:endParaRPr lang="da-DK" dirty="0" smtClean="0"/>
          </a:p>
          <a:p>
            <a:r>
              <a:rPr lang="da-DK" dirty="0" smtClean="0"/>
              <a:t>Manglende heling af ukompliceret sår på trods af relevant behandling i 2-3 uger</a:t>
            </a:r>
          </a:p>
          <a:p>
            <a:r>
              <a:rPr lang="da-DK" dirty="0" err="1" smtClean="0"/>
              <a:t>Compliance</a:t>
            </a:r>
            <a:r>
              <a:rPr lang="da-DK" dirty="0" smtClean="0"/>
              <a:t> problemer, </a:t>
            </a:r>
            <a:r>
              <a:rPr lang="da-DK" dirty="0" err="1" smtClean="0"/>
              <a:t>retino/nefropati</a:t>
            </a:r>
            <a:r>
              <a:rPr lang="da-DK" dirty="0" smtClean="0"/>
              <a:t>, ødem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Hvem - hvordan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da-DK" dirty="0" smtClean="0"/>
              <a:t>Patienter med kompliceret </a:t>
            </a:r>
            <a:r>
              <a:rPr lang="da-DK" dirty="0" err="1" smtClean="0"/>
              <a:t>fodsår</a:t>
            </a:r>
            <a:r>
              <a:rPr lang="da-DK" dirty="0" smtClean="0"/>
              <a:t> skal ses senest næstfølgende hverdag i MDT. Henvisning foregår derfor ved direkte opringning til </a:t>
            </a:r>
            <a:r>
              <a:rPr lang="da-DK" dirty="0" err="1" smtClean="0"/>
              <a:t>Karkir</a:t>
            </a:r>
            <a:r>
              <a:rPr lang="da-DK" dirty="0" smtClean="0"/>
              <a:t>. </a:t>
            </a:r>
            <a:r>
              <a:rPr lang="da-DK" dirty="0" err="1" smtClean="0"/>
              <a:t>bagvagt</a:t>
            </a:r>
            <a:endParaRPr lang="da-DK" dirty="0" smtClean="0"/>
          </a:p>
          <a:p>
            <a:pPr>
              <a:buFontTx/>
              <a:buChar char="•"/>
            </a:pPr>
            <a:r>
              <a:rPr lang="da-DK" dirty="0" smtClean="0"/>
              <a:t>Patienter med ukompliceret </a:t>
            </a:r>
            <a:r>
              <a:rPr lang="da-DK" dirty="0" err="1" smtClean="0"/>
              <a:t>fodsår</a:t>
            </a:r>
            <a:r>
              <a:rPr lang="da-DK" dirty="0" smtClean="0"/>
              <a:t> - henvisning efter alm. retningslinjer, og patienten kan forventes set i MDT indenfor 7 dage</a:t>
            </a:r>
          </a:p>
          <a:p>
            <a:pPr>
              <a:buFontTx/>
              <a:buChar char="•"/>
            </a:pPr>
            <a:r>
              <a:rPr lang="da-DK" dirty="0" smtClean="0"/>
              <a:t>Alle behandlere (egen læge, diabetesambulatorier, hjemmesygeplejersker, sygeplejersker på kommunalt </a:t>
            </a:r>
            <a:r>
              <a:rPr lang="da-DK" dirty="0" err="1" smtClean="0"/>
              <a:t>sårcenter</a:t>
            </a:r>
            <a:r>
              <a:rPr lang="da-DK" dirty="0" smtClean="0"/>
              <a:t>, fodterapeut, andre afd.) involveret i patientforløbet kan henvise direkte til </a:t>
            </a:r>
            <a:r>
              <a:rPr lang="da-DK" dirty="0" err="1" smtClean="0"/>
              <a:t>sårcentret</a:t>
            </a:r>
            <a:endParaRPr lang="da-DK" sz="3200" dirty="0" smtClean="0"/>
          </a:p>
          <a:p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-169333" y="-660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3031067" y="6485467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National klinisk retningslinje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Klinisk undersøgelse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3200" dirty="0" smtClean="0"/>
              <a:t>Anamnese</a:t>
            </a:r>
            <a:r>
              <a:rPr lang="da-DK" sz="3200" dirty="0" smtClean="0"/>
              <a:t> </a:t>
            </a:r>
          </a:p>
          <a:p>
            <a:r>
              <a:rPr lang="da-DK" dirty="0" smtClean="0"/>
              <a:t>udløsende </a:t>
            </a:r>
            <a:r>
              <a:rPr lang="da-DK" dirty="0" smtClean="0"/>
              <a:t>årsag til </a:t>
            </a:r>
            <a:r>
              <a:rPr lang="da-DK" dirty="0" smtClean="0"/>
              <a:t>såret, </a:t>
            </a:r>
          </a:p>
          <a:p>
            <a:r>
              <a:rPr lang="da-DK" dirty="0" smtClean="0"/>
              <a:t>varighed, fodtøj, risiko faktor, </a:t>
            </a:r>
          </a:p>
          <a:p>
            <a:r>
              <a:rPr lang="da-DK" dirty="0" smtClean="0"/>
              <a:t>hidtidige </a:t>
            </a:r>
            <a:r>
              <a:rPr lang="da-DK" dirty="0" smtClean="0"/>
              <a:t>behandling,</a:t>
            </a:r>
            <a:r>
              <a:rPr lang="da-DK" dirty="0" smtClean="0"/>
              <a:t> </a:t>
            </a:r>
            <a:r>
              <a:rPr lang="da-DK" dirty="0" err="1" smtClean="0"/>
              <a:t>recidivsår</a:t>
            </a:r>
            <a:endParaRPr lang="da-DK" dirty="0" smtClean="0"/>
          </a:p>
          <a:p>
            <a:r>
              <a:rPr lang="da-DK" dirty="0" err="1" smtClean="0"/>
              <a:t>co</a:t>
            </a:r>
            <a:r>
              <a:rPr lang="da-DK" dirty="0" err="1" smtClean="0"/>
              <a:t>-mobiditet</a:t>
            </a:r>
            <a:r>
              <a:rPr lang="da-DK" dirty="0" smtClean="0"/>
              <a:t> fx nyresvigt, hjertesygdom </a:t>
            </a:r>
            <a:r>
              <a:rPr lang="da-DK" dirty="0" err="1" smtClean="0"/>
              <a:t>etc</a:t>
            </a:r>
            <a:r>
              <a:rPr lang="da-DK" dirty="0" smtClean="0"/>
              <a:t>,</a:t>
            </a:r>
          </a:p>
          <a:p>
            <a:r>
              <a:rPr lang="da-DK" dirty="0" smtClean="0"/>
              <a:t>medicinsk behandling, psykosociale forhold)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Klinisk undersøgelse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466"/>
            <a:ext cx="8229600" cy="41571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/>
              <a:t>Patient (almentilstand fx sepsis)</a:t>
            </a:r>
          </a:p>
          <a:p>
            <a:pPr marL="514350" indent="-514350">
              <a:buFont typeface="+mj-lt"/>
              <a:buAutoNum type="arabicPeriod"/>
            </a:pP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Det berørte ekstremitet (fejlstilling, </a:t>
            </a:r>
            <a:r>
              <a:rPr lang="da-DK" dirty="0" err="1" smtClean="0"/>
              <a:t>iskæmi</a:t>
            </a:r>
            <a:r>
              <a:rPr lang="da-DK" dirty="0" smtClean="0"/>
              <a:t>, </a:t>
            </a:r>
            <a:r>
              <a:rPr lang="da-DK" dirty="0" err="1" smtClean="0"/>
              <a:t>neuropati</a:t>
            </a:r>
            <a:r>
              <a:rPr lang="da-DK" dirty="0" smtClean="0"/>
              <a:t> – begge fødder efter fjernelse sko, strømper, forbinding)</a:t>
            </a:r>
          </a:p>
          <a:p>
            <a:pPr marL="514350" indent="-514350">
              <a:buFont typeface="+mj-lt"/>
              <a:buAutoNum type="arabicPeriod"/>
            </a:pP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Fodsårets</a:t>
            </a:r>
            <a:r>
              <a:rPr lang="da-DK" dirty="0" smtClean="0"/>
              <a:t> vurdering (infektion, </a:t>
            </a:r>
            <a:r>
              <a:rPr lang="da-DK" dirty="0" err="1" smtClean="0"/>
              <a:t>abscess</a:t>
            </a:r>
            <a:r>
              <a:rPr lang="da-DK" dirty="0" smtClean="0"/>
              <a:t>, gangræn - fx Wagner graduering, PEDIS)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Diabetisk sår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da-DK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da-DK" sz="3200" dirty="0" err="1" smtClean="0"/>
              <a:t>Neuropatisk</a:t>
            </a:r>
            <a:r>
              <a:rPr lang="da-DK" sz="3200" dirty="0" smtClean="0"/>
              <a:t>  +/- infektion</a:t>
            </a:r>
          </a:p>
          <a:p>
            <a:pPr marL="514350" indent="-514350">
              <a:buFont typeface="+mj-lt"/>
              <a:buAutoNum type="arabicPeriod"/>
            </a:pPr>
            <a:endParaRPr lang="da-DK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da-DK" sz="3200" dirty="0" err="1" smtClean="0"/>
              <a:t>Iskæmisk</a:t>
            </a:r>
            <a:r>
              <a:rPr lang="da-DK" sz="3200" dirty="0" smtClean="0"/>
              <a:t>  +/- infektion,</a:t>
            </a:r>
            <a:r>
              <a:rPr lang="da-DK" sz="3200" dirty="0" smtClean="0"/>
              <a:t> vådt gangræn</a:t>
            </a:r>
            <a:endParaRPr lang="da-DK" sz="3200" dirty="0" smtClean="0"/>
          </a:p>
          <a:p>
            <a:pPr marL="514350" indent="-514350">
              <a:buFont typeface="+mj-lt"/>
              <a:buAutoNum type="arabicPeriod"/>
            </a:pPr>
            <a:endParaRPr lang="da-DK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da-DK" sz="3200" dirty="0" err="1" smtClean="0"/>
              <a:t>Neuroiskæmisk</a:t>
            </a:r>
            <a:r>
              <a:rPr lang="da-DK" sz="3200" dirty="0" smtClean="0"/>
              <a:t> +/- infektion,</a:t>
            </a:r>
            <a:r>
              <a:rPr lang="da-DK" sz="3200" dirty="0" smtClean="0"/>
              <a:t> vådt gangræn</a:t>
            </a:r>
            <a:endParaRPr lang="da-DK" sz="3200" dirty="0" smtClean="0"/>
          </a:p>
          <a:p>
            <a:pPr marL="514350" indent="-514350">
              <a:buFont typeface="+mj-lt"/>
              <a:buAutoNum type="arabicPeriod"/>
            </a:pPr>
            <a:endParaRPr lang="da-DK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Definition af diabetiske </a:t>
            </a:r>
            <a:r>
              <a:rPr lang="da-DK" dirty="0" err="1" smtClean="0"/>
              <a:t>fodsår</a:t>
            </a:r>
            <a:endParaRPr lang="da-DK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2489200"/>
            <a:ext cx="8229600" cy="3835400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Et diabetiske sår er </a:t>
            </a:r>
            <a:r>
              <a:rPr lang="da-DK" b="1" dirty="0" smtClean="0"/>
              <a:t>en </a:t>
            </a:r>
            <a:r>
              <a:rPr lang="da-DK" b="1" dirty="0" err="1" smtClean="0"/>
              <a:t>huddefekt</a:t>
            </a:r>
            <a:r>
              <a:rPr lang="da-DK" b="1" dirty="0" smtClean="0"/>
              <a:t> på foden </a:t>
            </a:r>
            <a:r>
              <a:rPr lang="da-DK" dirty="0" smtClean="0"/>
              <a:t>hos en </a:t>
            </a:r>
          </a:p>
          <a:p>
            <a:pPr>
              <a:buNone/>
            </a:pPr>
            <a:r>
              <a:rPr lang="da-DK" dirty="0" smtClean="0"/>
              <a:t>person </a:t>
            </a:r>
            <a:r>
              <a:rPr lang="da-DK" b="1" dirty="0" smtClean="0"/>
              <a:t>med diabetes </a:t>
            </a:r>
            <a:r>
              <a:rPr lang="da-DK" dirty="0" smtClean="0"/>
              <a:t>og således </a:t>
            </a:r>
            <a:r>
              <a:rPr lang="da-DK" b="1" dirty="0" smtClean="0"/>
              <a:t>ikke et </a:t>
            </a:r>
            <a:r>
              <a:rPr lang="da-DK" b="1" dirty="0" err="1" smtClean="0"/>
              <a:t>malleol</a:t>
            </a:r>
            <a:r>
              <a:rPr lang="da-DK" b="1" dirty="0" smtClean="0"/>
              <a:t> </a:t>
            </a:r>
          </a:p>
          <a:p>
            <a:pPr>
              <a:buNone/>
            </a:pPr>
            <a:r>
              <a:rPr lang="da-DK" b="1" dirty="0" smtClean="0"/>
              <a:t>eller skinnebenssår.</a:t>
            </a:r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Neuropatisk</a:t>
            </a:r>
            <a:endParaRPr lang="da-DK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66" y="1952413"/>
            <a:ext cx="6519834" cy="4607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Neuropatisk</a:t>
            </a:r>
            <a:endParaRPr lang="da-DK" dirty="0"/>
          </a:p>
        </p:txBody>
      </p:sp>
      <p:pic>
        <p:nvPicPr>
          <p:cNvPr id="4" name="Content Placeholder 3" descr="IMG_10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543" r="-15543"/>
          <a:stretch>
            <a:fillRect/>
          </a:stretch>
        </p:blipFill>
        <p:spPr>
          <a:xfrm>
            <a:off x="457200" y="1847088"/>
            <a:ext cx="8229600" cy="470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Neuroiskæmisk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82" y="2050450"/>
            <a:ext cx="6099885" cy="42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Neuropatisk</a:t>
            </a:r>
            <a:r>
              <a:rPr lang="da-DK" dirty="0" smtClean="0"/>
              <a:t> inficeret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4" y="1935480"/>
            <a:ext cx="7145866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Iskæmiske</a:t>
            </a:r>
            <a:r>
              <a:rPr lang="da-DK" dirty="0" smtClean="0"/>
              <a:t> diabetiske </a:t>
            </a:r>
            <a:r>
              <a:rPr lang="da-DK" dirty="0" err="1" smtClean="0"/>
              <a:t>fodsår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Perifer </a:t>
            </a:r>
            <a:r>
              <a:rPr lang="da-DK" dirty="0" err="1" smtClean="0"/>
              <a:t>artierial</a:t>
            </a:r>
            <a:r>
              <a:rPr lang="da-DK" dirty="0" smtClean="0"/>
              <a:t> </a:t>
            </a:r>
            <a:r>
              <a:rPr lang="da-DK" dirty="0" err="1" smtClean="0"/>
              <a:t>arteriosclerose</a:t>
            </a:r>
            <a:r>
              <a:rPr lang="da-DK" dirty="0" smtClean="0"/>
              <a:t>  i </a:t>
            </a:r>
            <a:r>
              <a:rPr lang="da-DK" dirty="0" err="1" smtClean="0"/>
              <a:t>ca</a:t>
            </a:r>
            <a:r>
              <a:rPr lang="da-DK" dirty="0" smtClean="0"/>
              <a:t> 50% af diabetiske patienter med </a:t>
            </a:r>
            <a:r>
              <a:rPr lang="da-DK" dirty="0" err="1" smtClean="0"/>
              <a:t>fodsår</a:t>
            </a:r>
            <a:endParaRPr lang="da-DK" dirty="0" smtClean="0"/>
          </a:p>
          <a:p>
            <a:r>
              <a:rPr lang="da-DK" dirty="0" err="1" smtClean="0"/>
              <a:t>Pulspapalpation</a:t>
            </a:r>
            <a:r>
              <a:rPr lang="da-DK" dirty="0" smtClean="0"/>
              <a:t> er obligatorisk (ej så </a:t>
            </a:r>
            <a:r>
              <a:rPr lang="da-DK" dirty="0" err="1" smtClean="0"/>
              <a:t>sjælendt</a:t>
            </a:r>
            <a:r>
              <a:rPr lang="da-DK" dirty="0" smtClean="0"/>
              <a:t> falsk positiv </a:t>
            </a:r>
            <a:r>
              <a:rPr lang="da-DK" dirty="0" err="1" smtClean="0"/>
              <a:t>palpabel</a:t>
            </a:r>
            <a:r>
              <a:rPr lang="da-DK" dirty="0" smtClean="0"/>
              <a:t> puls !) – Men endnu bedre ABI (</a:t>
            </a:r>
            <a:r>
              <a:rPr lang="da-DK" dirty="0" err="1" smtClean="0"/>
              <a:t>obs-mediasklerose</a:t>
            </a:r>
            <a:r>
              <a:rPr lang="da-DK" dirty="0" smtClean="0"/>
              <a:t>!) / </a:t>
            </a:r>
            <a:r>
              <a:rPr lang="da-DK" dirty="0" err="1" smtClean="0"/>
              <a:t>tåtryksmåling</a:t>
            </a:r>
            <a:endParaRPr lang="da-DK" dirty="0" smtClean="0"/>
          </a:p>
          <a:p>
            <a:r>
              <a:rPr lang="da-DK" dirty="0" err="1" smtClean="0"/>
              <a:t>Claudicatio</a:t>
            </a:r>
            <a:r>
              <a:rPr lang="da-DK" dirty="0" smtClean="0"/>
              <a:t> </a:t>
            </a:r>
            <a:r>
              <a:rPr lang="da-DK" dirty="0" err="1" smtClean="0"/>
              <a:t>intermittens</a:t>
            </a:r>
            <a:r>
              <a:rPr lang="da-DK" dirty="0" smtClean="0"/>
              <a:t> –smerter i læg/lårmuskler ved gang, </a:t>
            </a:r>
            <a:r>
              <a:rPr lang="da-DK" dirty="0" err="1" smtClean="0"/>
              <a:t>iskæmiske</a:t>
            </a:r>
            <a:r>
              <a:rPr lang="da-DK" dirty="0" smtClean="0"/>
              <a:t> hvilesmerter                              OBS </a:t>
            </a:r>
            <a:r>
              <a:rPr lang="da-DK" dirty="0" err="1" smtClean="0"/>
              <a:t>-pga</a:t>
            </a:r>
            <a:r>
              <a:rPr lang="da-DK" dirty="0" smtClean="0"/>
              <a:t> </a:t>
            </a:r>
            <a:r>
              <a:rPr lang="da-DK" dirty="0" err="1" smtClean="0"/>
              <a:t>neuropati</a:t>
            </a:r>
            <a:r>
              <a:rPr lang="da-DK" dirty="0" smtClean="0"/>
              <a:t> ofte ikke så udtalt</a:t>
            </a:r>
          </a:p>
          <a:p>
            <a:r>
              <a:rPr lang="da-DK" dirty="0" smtClean="0"/>
              <a:t>Kapillærrespons i tæerne</a:t>
            </a:r>
          </a:p>
          <a:p>
            <a:r>
              <a:rPr lang="da-DK" dirty="0" smtClean="0"/>
              <a:t>10g monofilament </a:t>
            </a:r>
            <a:r>
              <a:rPr lang="da-DK" dirty="0" err="1" smtClean="0"/>
              <a:t>us</a:t>
            </a:r>
            <a:r>
              <a:rPr lang="da-DK" dirty="0" smtClean="0"/>
              <a:t>  (</a:t>
            </a:r>
            <a:r>
              <a:rPr lang="da-DK" dirty="0" err="1" smtClean="0"/>
              <a:t>neuropati</a:t>
            </a:r>
            <a:r>
              <a:rPr lang="da-DK" dirty="0" smtClean="0"/>
              <a:t>?)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267"/>
            <a:ext cx="8229600" cy="1152821"/>
          </a:xfrm>
        </p:spPr>
        <p:txBody>
          <a:bodyPr>
            <a:normAutofit/>
          </a:bodyPr>
          <a:lstStyle/>
          <a:p>
            <a:r>
              <a:rPr lang="da-DK" dirty="0" err="1" smtClean="0"/>
              <a:t>Iskæmiske</a:t>
            </a:r>
            <a:r>
              <a:rPr lang="da-DK" dirty="0" smtClean="0"/>
              <a:t> diabetiske </a:t>
            </a:r>
            <a:r>
              <a:rPr lang="da-DK" dirty="0" err="1" smtClean="0"/>
              <a:t>fodsår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De fleste sår kan hele hvis </a:t>
            </a:r>
            <a:r>
              <a:rPr lang="da-DK" b="1" dirty="0" err="1" smtClean="0"/>
              <a:t>tåtryk</a:t>
            </a:r>
            <a:r>
              <a:rPr lang="da-DK" b="1" dirty="0" smtClean="0"/>
              <a:t> er: </a:t>
            </a:r>
            <a:r>
              <a:rPr lang="da-DK" dirty="0" smtClean="0"/>
              <a:t>over 55 </a:t>
            </a:r>
            <a:r>
              <a:rPr lang="da-DK" dirty="0" err="1" smtClean="0"/>
              <a:t>mmHg</a:t>
            </a:r>
            <a:r>
              <a:rPr lang="da-DK" dirty="0" smtClean="0"/>
              <a:t> – ingen tegn til sårheling efter 6 ugers optimal behandling med </a:t>
            </a:r>
            <a:r>
              <a:rPr lang="da-DK" dirty="0" err="1" smtClean="0"/>
              <a:t>sårpleje/aflastning</a:t>
            </a:r>
            <a:r>
              <a:rPr lang="da-DK" dirty="0" smtClean="0"/>
              <a:t> – nyt </a:t>
            </a:r>
            <a:r>
              <a:rPr lang="da-DK" dirty="0" err="1" smtClean="0"/>
              <a:t>tåtryk</a:t>
            </a:r>
            <a:r>
              <a:rPr lang="da-DK" dirty="0" smtClean="0"/>
              <a:t>, CT </a:t>
            </a:r>
            <a:r>
              <a:rPr lang="da-DK" dirty="0" err="1" smtClean="0"/>
              <a:t>angio/MR-angio</a:t>
            </a:r>
            <a:r>
              <a:rPr lang="da-DK" dirty="0" smtClean="0"/>
              <a:t> – </a:t>
            </a:r>
            <a:r>
              <a:rPr lang="da-DK" dirty="0" err="1" smtClean="0"/>
              <a:t>PTA/karkirurgi</a:t>
            </a:r>
            <a:r>
              <a:rPr lang="da-DK" dirty="0" smtClean="0"/>
              <a:t>  </a:t>
            </a:r>
          </a:p>
          <a:p>
            <a:r>
              <a:rPr lang="da-DK" dirty="0" err="1" smtClean="0"/>
              <a:t>Tåtryk</a:t>
            </a:r>
            <a:r>
              <a:rPr lang="da-DK" dirty="0" smtClean="0"/>
              <a:t> under 55 </a:t>
            </a:r>
            <a:r>
              <a:rPr lang="da-DK" dirty="0" err="1" smtClean="0"/>
              <a:t>mmHg</a:t>
            </a:r>
            <a:r>
              <a:rPr lang="da-DK" dirty="0" smtClean="0"/>
              <a:t>  - </a:t>
            </a:r>
            <a:r>
              <a:rPr lang="da-DK" dirty="0" err="1" smtClean="0"/>
              <a:t>tvivilsom</a:t>
            </a:r>
            <a:r>
              <a:rPr lang="da-DK" dirty="0" smtClean="0"/>
              <a:t> sårheling – </a:t>
            </a:r>
            <a:r>
              <a:rPr lang="da-DK" dirty="0" err="1" smtClean="0"/>
              <a:t>CT-angio/MR-angio</a:t>
            </a:r>
            <a:r>
              <a:rPr lang="da-DK" dirty="0" smtClean="0"/>
              <a:t> – PTA / </a:t>
            </a:r>
            <a:r>
              <a:rPr lang="da-DK" dirty="0" err="1" smtClean="0"/>
              <a:t>bypass</a:t>
            </a:r>
            <a:r>
              <a:rPr lang="da-DK" dirty="0" smtClean="0"/>
              <a:t>?    </a:t>
            </a:r>
          </a:p>
          <a:p>
            <a:pPr>
              <a:buNone/>
            </a:pPr>
            <a:r>
              <a:rPr lang="da-DK" dirty="0" smtClean="0"/>
              <a:t>                                                 </a:t>
            </a:r>
          </a:p>
          <a:p>
            <a:r>
              <a:rPr lang="da-DK" dirty="0" smtClean="0"/>
              <a:t>Sårheling er meget tvivlsom (</a:t>
            </a:r>
            <a:r>
              <a:rPr lang="da-DK" dirty="0" err="1" smtClean="0"/>
              <a:t>umugligt</a:t>
            </a:r>
            <a:r>
              <a:rPr lang="da-DK" dirty="0" smtClean="0"/>
              <a:t>) hvis </a:t>
            </a:r>
            <a:r>
              <a:rPr lang="da-DK" dirty="0" err="1" smtClean="0"/>
              <a:t>tåtryket</a:t>
            </a:r>
            <a:r>
              <a:rPr lang="da-DK" dirty="0" smtClean="0"/>
              <a:t> er - under       30 </a:t>
            </a:r>
            <a:r>
              <a:rPr lang="da-DK" dirty="0" err="1" smtClean="0"/>
              <a:t>mmHg</a:t>
            </a:r>
            <a:r>
              <a:rPr lang="da-DK" dirty="0" smtClean="0"/>
              <a:t>         (kritisk, svær </a:t>
            </a:r>
            <a:r>
              <a:rPr lang="da-DK" dirty="0" err="1" smtClean="0"/>
              <a:t>iskæmi</a:t>
            </a:r>
            <a:r>
              <a:rPr lang="da-DK" dirty="0" smtClean="0"/>
              <a:t>) – </a:t>
            </a:r>
            <a:r>
              <a:rPr lang="da-DK" dirty="0" err="1" smtClean="0"/>
              <a:t>subakut</a:t>
            </a:r>
            <a:r>
              <a:rPr lang="da-DK" dirty="0" smtClean="0"/>
              <a:t> </a:t>
            </a:r>
            <a:r>
              <a:rPr lang="da-DK" dirty="0" err="1" smtClean="0"/>
              <a:t>CT-angio/MR-angio</a:t>
            </a:r>
            <a:r>
              <a:rPr lang="da-DK" dirty="0" smtClean="0"/>
              <a:t> – </a:t>
            </a:r>
            <a:r>
              <a:rPr lang="da-DK" dirty="0" err="1" smtClean="0"/>
              <a:t>karkir</a:t>
            </a:r>
            <a:r>
              <a:rPr lang="da-DK" dirty="0" smtClean="0"/>
              <a:t> </a:t>
            </a:r>
            <a:r>
              <a:rPr lang="da-DK" dirty="0" err="1" smtClean="0"/>
              <a:t>revaskulariser</a:t>
            </a:r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Behandling af diabetiske </a:t>
            </a:r>
            <a:r>
              <a:rPr lang="da-DK" dirty="0" err="1" smtClean="0"/>
              <a:t>fodsår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Hvis </a:t>
            </a:r>
            <a:r>
              <a:rPr lang="da-DK" dirty="0" err="1" smtClean="0"/>
              <a:t>iskæmia</a:t>
            </a:r>
            <a:r>
              <a:rPr lang="da-DK" dirty="0" smtClean="0"/>
              <a:t> + infektion (fx fugtigt gangræn, </a:t>
            </a:r>
            <a:r>
              <a:rPr lang="da-DK" dirty="0" err="1" smtClean="0"/>
              <a:t>plantar</a:t>
            </a:r>
            <a:r>
              <a:rPr lang="da-DK" dirty="0" smtClean="0"/>
              <a:t> </a:t>
            </a:r>
            <a:r>
              <a:rPr lang="da-DK" dirty="0" err="1" smtClean="0"/>
              <a:t>abscess</a:t>
            </a:r>
            <a:r>
              <a:rPr lang="da-DK" dirty="0" smtClean="0"/>
              <a:t> – ofte fulminant forløb med høj amputationsrisiko til følge!) – AKUT DEBRIDEMENT+ antibiotika + intensiv metabolisk regulering</a:t>
            </a:r>
          </a:p>
          <a:p>
            <a:r>
              <a:rPr lang="da-DK" dirty="0" err="1" smtClean="0"/>
              <a:t>Revaskularisering</a:t>
            </a:r>
            <a:r>
              <a:rPr lang="da-DK" dirty="0" smtClean="0"/>
              <a:t> snarest muligt </a:t>
            </a:r>
            <a:r>
              <a:rPr lang="da-DK" dirty="0" smtClean="0"/>
              <a:t>(efter CT</a:t>
            </a:r>
            <a:r>
              <a:rPr lang="da-DK" dirty="0" smtClean="0"/>
              <a:t>/MR </a:t>
            </a:r>
            <a:r>
              <a:rPr lang="da-DK" dirty="0" err="1" smtClean="0"/>
              <a:t>-angio</a:t>
            </a:r>
            <a:r>
              <a:rPr lang="da-DK" dirty="0" smtClean="0"/>
              <a:t>)</a:t>
            </a:r>
          </a:p>
          <a:p>
            <a:r>
              <a:rPr lang="da-DK" dirty="0" smtClean="0"/>
              <a:t>Yderligere </a:t>
            </a:r>
            <a:r>
              <a:rPr lang="da-DK" dirty="0" err="1" smtClean="0"/>
              <a:t>debridement</a:t>
            </a:r>
            <a:r>
              <a:rPr lang="da-DK" dirty="0" smtClean="0"/>
              <a:t> efter behov</a:t>
            </a:r>
          </a:p>
          <a:p>
            <a:r>
              <a:rPr lang="da-DK" dirty="0" err="1" smtClean="0"/>
              <a:t>Aflastnig</a:t>
            </a:r>
            <a:endParaRPr lang="da-DK" dirty="0" smtClean="0"/>
          </a:p>
          <a:p>
            <a:r>
              <a:rPr lang="da-DK" dirty="0" smtClean="0"/>
              <a:t>Lokal </a:t>
            </a:r>
            <a:r>
              <a:rPr lang="da-DK" dirty="0" err="1" smtClean="0"/>
              <a:t>sårbehandling</a:t>
            </a:r>
            <a:r>
              <a:rPr lang="da-DK" dirty="0" smtClean="0"/>
              <a:t> (</a:t>
            </a:r>
            <a:r>
              <a:rPr lang="da-DK" dirty="0" err="1" smtClean="0"/>
              <a:t>bl.a</a:t>
            </a:r>
            <a:r>
              <a:rPr lang="da-DK" dirty="0" smtClean="0"/>
              <a:t> larver, VAC, </a:t>
            </a:r>
            <a:r>
              <a:rPr lang="da-DK" dirty="0" err="1" smtClean="0"/>
              <a:t>sårbandage</a:t>
            </a:r>
            <a:r>
              <a:rPr lang="da-DK" dirty="0" smtClean="0"/>
              <a:t>)</a:t>
            </a:r>
          </a:p>
          <a:p>
            <a:r>
              <a:rPr lang="da-DK" dirty="0" smtClean="0"/>
              <a:t>Metabolisk kontrol</a:t>
            </a:r>
          </a:p>
          <a:p>
            <a:r>
              <a:rPr lang="da-DK" dirty="0" smtClean="0"/>
              <a:t>ernæring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vil sår ikke hele?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Insufficient </a:t>
            </a:r>
            <a:r>
              <a:rPr lang="da-DK" dirty="0" smtClean="0"/>
              <a:t>blodforsyning (</a:t>
            </a:r>
            <a:r>
              <a:rPr lang="da-DK" dirty="0" err="1" smtClean="0"/>
              <a:t>bl.a</a:t>
            </a:r>
            <a:r>
              <a:rPr lang="da-DK" dirty="0" smtClean="0"/>
              <a:t> umuligt </a:t>
            </a:r>
            <a:r>
              <a:rPr lang="da-DK" dirty="0" err="1" smtClean="0"/>
              <a:t>karkirurgisk</a:t>
            </a:r>
            <a:r>
              <a:rPr lang="da-DK" dirty="0" smtClean="0"/>
              <a:t> </a:t>
            </a:r>
            <a:r>
              <a:rPr lang="da-DK" dirty="0" err="1" smtClean="0"/>
              <a:t>revaskularisering</a:t>
            </a:r>
            <a:r>
              <a:rPr lang="da-DK" dirty="0" smtClean="0"/>
              <a:t> både ved </a:t>
            </a:r>
            <a:r>
              <a:rPr lang="da-DK" dirty="0" err="1" smtClean="0"/>
              <a:t>PTA/bypass</a:t>
            </a:r>
            <a:r>
              <a:rPr lang="da-DK" dirty="0" smtClean="0"/>
              <a:t> </a:t>
            </a:r>
            <a:r>
              <a:rPr lang="da-DK" dirty="0" err="1" smtClean="0"/>
              <a:t>oper</a:t>
            </a:r>
            <a:r>
              <a:rPr lang="da-DK" dirty="0" smtClean="0"/>
              <a:t>.)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Infektion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Biologi af dysfunktionel sår (kronisk sår)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Inadækvat behandling (manglende aflastning, </a:t>
            </a:r>
            <a:r>
              <a:rPr lang="da-DK" dirty="0" err="1" smtClean="0"/>
              <a:t>pts</a:t>
            </a:r>
            <a:r>
              <a:rPr lang="da-DK" dirty="0" smtClean="0"/>
              <a:t> </a:t>
            </a:r>
            <a:r>
              <a:rPr lang="da-DK" dirty="0" err="1" smtClean="0"/>
              <a:t>kompliance</a:t>
            </a:r>
            <a:r>
              <a:rPr lang="da-DK" dirty="0" smtClean="0"/>
              <a:t>, </a:t>
            </a:r>
            <a:r>
              <a:rPr lang="da-DK" dirty="0" err="1" smtClean="0"/>
              <a:t>sårpleje</a:t>
            </a:r>
            <a:r>
              <a:rPr lang="da-DK" dirty="0" smtClean="0"/>
              <a:t> </a:t>
            </a:r>
            <a:r>
              <a:rPr lang="da-DK" dirty="0" err="1" smtClean="0"/>
              <a:t>etc</a:t>
            </a:r>
            <a:r>
              <a:rPr lang="da-DK" dirty="0" smtClean="0"/>
              <a:t>)</a:t>
            </a:r>
          </a:p>
          <a:p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Kroniske </a:t>
            </a:r>
            <a:r>
              <a:rPr lang="da-DK" dirty="0" err="1" smtClean="0"/>
              <a:t>fodsår</a:t>
            </a:r>
            <a:r>
              <a:rPr lang="da-DK" dirty="0" smtClean="0"/>
              <a:t> heler endeligt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65% heling uden amputation</a:t>
            </a:r>
          </a:p>
          <a:p>
            <a:endParaRPr lang="da-DK" dirty="0" smtClean="0"/>
          </a:p>
          <a:p>
            <a:r>
              <a:rPr lang="da-DK" dirty="0" smtClean="0"/>
              <a:t>71 - 80% heling uden stor amputation </a:t>
            </a:r>
          </a:p>
          <a:p>
            <a:endParaRPr lang="da-DK" dirty="0" smtClean="0"/>
          </a:p>
          <a:p>
            <a:r>
              <a:rPr lang="da-DK" dirty="0" smtClean="0"/>
              <a:t>Gennemsnitlig </a:t>
            </a:r>
            <a:r>
              <a:rPr lang="da-DK" dirty="0" err="1" smtClean="0"/>
              <a:t>helingstid</a:t>
            </a:r>
            <a:r>
              <a:rPr lang="da-DK" dirty="0" smtClean="0"/>
              <a:t>   </a:t>
            </a:r>
            <a:r>
              <a:rPr lang="da-DK" b="1" dirty="0" smtClean="0"/>
              <a:t>75 - 80 dage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Sår på hæl </a:t>
            </a:r>
            <a:r>
              <a:rPr lang="da-DK" b="1" dirty="0" smtClean="0"/>
              <a:t>200-230 dage !</a:t>
            </a:r>
          </a:p>
          <a:p>
            <a:endParaRPr lang="da-DK" b="1" dirty="0" smtClean="0"/>
          </a:p>
          <a:p>
            <a:r>
              <a:rPr lang="da-DK" b="1" dirty="0" smtClean="0"/>
              <a:t>Høj</a:t>
            </a:r>
            <a:r>
              <a:rPr lang="da-DK" b="1" dirty="0" smtClean="0"/>
              <a:t> risiko</a:t>
            </a:r>
            <a:r>
              <a:rPr lang="da-DK" b="1" dirty="0" smtClean="0"/>
              <a:t> af </a:t>
            </a:r>
            <a:r>
              <a:rPr lang="da-DK" b="1" dirty="0" err="1" smtClean="0"/>
              <a:t>recidivsår</a:t>
            </a:r>
            <a:r>
              <a:rPr lang="da-DK" b="1" dirty="0" smtClean="0"/>
              <a:t> </a:t>
            </a:r>
            <a:r>
              <a:rPr lang="da-DK" b="1" dirty="0" smtClean="0"/>
              <a:t>efter såret </a:t>
            </a:r>
            <a:r>
              <a:rPr lang="da-DK" b="1" dirty="0" smtClean="0"/>
              <a:t>er </a:t>
            </a:r>
            <a:r>
              <a:rPr lang="da-DK" b="1" dirty="0" smtClean="0"/>
              <a:t>helet </a:t>
            </a:r>
            <a:r>
              <a:rPr lang="da-DK" b="1" dirty="0" smtClean="0"/>
              <a:t>(aflastning</a:t>
            </a:r>
            <a:r>
              <a:rPr lang="da-DK" b="1" dirty="0" smtClean="0"/>
              <a:t>! </a:t>
            </a:r>
            <a:r>
              <a:rPr lang="da-DK" b="1" dirty="0" smtClean="0"/>
              <a:t>v</a:t>
            </a:r>
            <a:r>
              <a:rPr lang="da-DK" b="1" dirty="0" smtClean="0"/>
              <a:t>eltilpas fodtøj, </a:t>
            </a:r>
            <a:r>
              <a:rPr lang="da-DK" b="1" dirty="0" err="1" smtClean="0"/>
              <a:t>follow-up</a:t>
            </a:r>
            <a:r>
              <a:rPr lang="da-DK" b="1" dirty="0" smtClean="0"/>
              <a:t>)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688218"/>
            <a:ext cx="6671733" cy="571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Epidemiologi</a:t>
            </a:r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89200"/>
            <a:ext cx="8229600" cy="3835400"/>
          </a:xfrm>
        </p:spPr>
        <p:txBody>
          <a:bodyPr/>
          <a:lstStyle/>
          <a:p>
            <a:r>
              <a:rPr lang="da-DK" dirty="0" err="1" smtClean="0"/>
              <a:t>Ca</a:t>
            </a:r>
            <a:r>
              <a:rPr lang="da-DK" dirty="0" smtClean="0"/>
              <a:t> 300.000 danskere har diabetes.</a:t>
            </a:r>
          </a:p>
          <a:p>
            <a:endParaRPr lang="da-DK" dirty="0" smtClean="0"/>
          </a:p>
          <a:p>
            <a:r>
              <a:rPr lang="da-DK" dirty="0" err="1" smtClean="0"/>
              <a:t>Ca</a:t>
            </a:r>
            <a:r>
              <a:rPr lang="da-DK" dirty="0" smtClean="0"/>
              <a:t> 22.000 danskere har diabetiske </a:t>
            </a:r>
            <a:r>
              <a:rPr lang="da-DK" dirty="0" err="1" smtClean="0"/>
              <a:t>fodsår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Ca</a:t>
            </a:r>
            <a:r>
              <a:rPr lang="da-DK" dirty="0" smtClean="0"/>
              <a:t> 3.000 diabetikere får et nyt </a:t>
            </a:r>
            <a:r>
              <a:rPr lang="da-DK" dirty="0" err="1" smtClean="0"/>
              <a:t>fodsår</a:t>
            </a:r>
            <a:r>
              <a:rPr lang="da-DK" dirty="0" smtClean="0"/>
              <a:t> hvert år</a:t>
            </a:r>
            <a:br>
              <a:rPr lang="da-DK" dirty="0" smtClean="0"/>
            </a:b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" y="1422400"/>
            <a:ext cx="9113367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Iskæmisk</a:t>
            </a:r>
            <a:r>
              <a:rPr lang="da-DK" dirty="0" smtClean="0"/>
              <a:t> diabetisk fod</a:t>
            </a:r>
            <a:endParaRPr lang="da-DK" dirty="0"/>
          </a:p>
        </p:txBody>
      </p:sp>
      <p:pic>
        <p:nvPicPr>
          <p:cNvPr id="4" name="Content Placeholder 3" descr="IMG_10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667" y="1907381"/>
            <a:ext cx="6028266" cy="452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Iskæmisk</a:t>
            </a:r>
            <a:r>
              <a:rPr lang="da-DK" dirty="0" smtClean="0"/>
              <a:t> diabetisk fod</a:t>
            </a:r>
            <a:endParaRPr lang="da-DK" dirty="0"/>
          </a:p>
        </p:txBody>
      </p:sp>
      <p:pic>
        <p:nvPicPr>
          <p:cNvPr id="4" name="Content Placeholder 3" descr="IMG_1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1920081"/>
            <a:ext cx="6146800" cy="4610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-704850"/>
            <a:ext cx="4762500" cy="847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67" y="426158"/>
            <a:ext cx="4538133" cy="6050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9"/>
          <p:cNvSpPr txBox="1">
            <a:spLocks/>
          </p:cNvSpPr>
          <p:nvPr/>
        </p:nvSpPr>
        <p:spPr>
          <a:xfrm>
            <a:off x="457200" y="203200"/>
            <a:ext cx="8229600" cy="1256306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da-DK" dirty="0"/>
          </a:p>
        </p:txBody>
      </p:sp>
      <p:graphicFrame>
        <p:nvGraphicFramePr>
          <p:cNvPr id="4" name="Pladsholder til indhold 11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4862014"/>
              </p:ext>
            </p:extLst>
          </p:nvPr>
        </p:nvGraphicFramePr>
        <p:xfrm>
          <a:off x="1879600" y="1236133"/>
          <a:ext cx="5448565" cy="5367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1744133"/>
              </a:tblGrid>
              <a:tr h="789093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Risiko</a:t>
                      </a:r>
                    </a:p>
                    <a:p>
                      <a:pPr algn="ctr"/>
                      <a:r>
                        <a:rPr lang="da-DK" sz="2400" b="1" dirty="0" smtClean="0"/>
                        <a:t>Kategori  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Definition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 err="1" smtClean="0"/>
                        <a:t>Follow-up</a:t>
                      </a:r>
                      <a:endParaRPr lang="da-DK" sz="2400" b="1" dirty="0"/>
                    </a:p>
                  </a:txBody>
                  <a:tcPr/>
                </a:tc>
              </a:tr>
              <a:tr h="1130300"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 smtClean="0"/>
                        <a:t>0</a:t>
                      </a:r>
                      <a:endParaRPr lang="da-DK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 smtClean="0"/>
                        <a:t>Ingen</a:t>
                      </a:r>
                      <a:r>
                        <a:rPr lang="da-DK" sz="2000" b="0" baseline="0" dirty="0" smtClean="0"/>
                        <a:t> </a:t>
                      </a:r>
                      <a:r>
                        <a:rPr lang="da-DK" sz="2000" b="0" baseline="0" dirty="0" err="1" smtClean="0"/>
                        <a:t>neuropati</a:t>
                      </a:r>
                      <a:r>
                        <a:rPr lang="da-DK" sz="2000" b="0" dirty="0" err="1" smtClean="0"/>
                        <a:t>/PAD</a:t>
                      </a:r>
                      <a:r>
                        <a:rPr lang="da-DK" sz="2000" b="0" dirty="0" smtClean="0"/>
                        <a:t>/</a:t>
                      </a:r>
                    </a:p>
                    <a:p>
                      <a:r>
                        <a:rPr lang="da-DK" sz="2000" b="0" dirty="0" smtClean="0"/>
                        <a:t>Deformitet</a:t>
                      </a:r>
                      <a:endParaRPr lang="da-DK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0" dirty="0" smtClean="0"/>
                        <a:t> Årligt</a:t>
                      </a:r>
                    </a:p>
                    <a:p>
                      <a:endParaRPr lang="da-DK" sz="2000" b="0" dirty="0"/>
                    </a:p>
                  </a:txBody>
                  <a:tcPr/>
                </a:tc>
              </a:tr>
              <a:tr h="1314026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0" dirty="0" err="1" smtClean="0"/>
                        <a:t>Neuropati</a:t>
                      </a:r>
                      <a:endParaRPr lang="da-DK" sz="2000" b="0" dirty="0" smtClean="0"/>
                    </a:p>
                    <a:p>
                      <a:r>
                        <a:rPr lang="da-DK" sz="2000" b="0" dirty="0" smtClean="0"/>
                        <a:t>+/-</a:t>
                      </a:r>
                      <a:r>
                        <a:rPr lang="da-DK" sz="2000" b="0" baseline="0" dirty="0" smtClean="0"/>
                        <a:t> Deformitet</a:t>
                      </a:r>
                      <a:endParaRPr lang="da-DK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0" dirty="0" smtClean="0"/>
                        <a:t>Hver 3-6 må</a:t>
                      </a:r>
                      <a:endParaRPr lang="da-DK" sz="2000" b="0" dirty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0" dirty="0" smtClean="0"/>
                        <a:t>PAD +/- </a:t>
                      </a:r>
                      <a:r>
                        <a:rPr lang="da-DK" sz="2000" b="0" dirty="0" err="1" smtClean="0"/>
                        <a:t>neuropati</a:t>
                      </a:r>
                      <a:endParaRPr lang="da-DK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0" dirty="0" smtClean="0"/>
                        <a:t>Hver 2-3 må</a:t>
                      </a:r>
                    </a:p>
                    <a:p>
                      <a:endParaRPr lang="da-DK" sz="2000" b="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3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0" dirty="0" smtClean="0"/>
                        <a:t>Tidligere amp./sår</a:t>
                      </a:r>
                      <a:endParaRPr lang="da-DK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0" dirty="0" smtClean="0"/>
                        <a:t>Hver 1-2 må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25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Diabetisk </a:t>
            </a:r>
            <a:r>
              <a:rPr lang="da-DK" dirty="0" err="1" smtClean="0"/>
              <a:t>fodsår</a:t>
            </a:r>
            <a:r>
              <a:rPr lang="da-DK" dirty="0" smtClean="0"/>
              <a:t> – strategi for </a:t>
            </a:r>
            <a:r>
              <a:rPr lang="da-DK" dirty="0" err="1" smtClean="0"/>
              <a:t>forbyggelse</a:t>
            </a:r>
            <a:r>
              <a:rPr lang="da-DK" dirty="0" smtClean="0"/>
              <a:t> af amputation</a:t>
            </a:r>
            <a:endParaRPr lang="da-DK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Tegn på multiorgan sygdom</a:t>
            </a:r>
          </a:p>
          <a:p>
            <a:r>
              <a:rPr lang="da-DK" dirty="0" smtClean="0"/>
              <a:t>Holistisk behandling – vej til succes</a:t>
            </a:r>
          </a:p>
          <a:p>
            <a:r>
              <a:rPr lang="da-DK" dirty="0" smtClean="0"/>
              <a:t>Behandles et menneske med diabetes og </a:t>
            </a:r>
            <a:r>
              <a:rPr lang="da-DK" dirty="0" err="1" smtClean="0"/>
              <a:t>fodsår</a:t>
            </a:r>
            <a:endParaRPr lang="da-DK" dirty="0" smtClean="0"/>
          </a:p>
          <a:p>
            <a:r>
              <a:rPr lang="da-DK" dirty="0" smtClean="0"/>
              <a:t>Tidlig </a:t>
            </a:r>
            <a:r>
              <a:rPr lang="da-DK" dirty="0" err="1" smtClean="0"/>
              <a:t>revaskularisering</a:t>
            </a:r>
            <a:r>
              <a:rPr lang="da-DK" dirty="0" smtClean="0"/>
              <a:t> </a:t>
            </a:r>
            <a:r>
              <a:rPr lang="da-DK" dirty="0" smtClean="0"/>
              <a:t>(</a:t>
            </a:r>
            <a:r>
              <a:rPr lang="da-DK" dirty="0" err="1" smtClean="0"/>
              <a:t>bypass</a:t>
            </a:r>
            <a:r>
              <a:rPr lang="da-DK" dirty="0" smtClean="0"/>
              <a:t>, </a:t>
            </a:r>
            <a:r>
              <a:rPr lang="da-DK" dirty="0" err="1" smtClean="0"/>
              <a:t>PTA/stent</a:t>
            </a:r>
            <a:r>
              <a:rPr lang="da-DK" dirty="0" smtClean="0"/>
              <a:t>)</a:t>
            </a:r>
          </a:p>
          <a:p>
            <a:r>
              <a:rPr lang="da-DK" dirty="0" smtClean="0"/>
              <a:t>Tidlig diagnose/behandling af infektion</a:t>
            </a:r>
          </a:p>
          <a:p>
            <a:r>
              <a:rPr lang="da-DK" dirty="0" smtClean="0"/>
              <a:t>Procesorienteret adgang</a:t>
            </a:r>
          </a:p>
          <a:p>
            <a:r>
              <a:rPr lang="da-DK" dirty="0" err="1" smtClean="0"/>
              <a:t>Follow-op</a:t>
            </a:r>
            <a:r>
              <a:rPr lang="da-DK" dirty="0" smtClean="0"/>
              <a:t>,  undervisning</a:t>
            </a:r>
          </a:p>
          <a:p>
            <a:r>
              <a:rPr lang="da-DK" dirty="0" smtClean="0"/>
              <a:t>Struktureret systematisk multidisciplineret adgang</a:t>
            </a:r>
          </a:p>
          <a:p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62000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Tak for opmærksomheden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879600"/>
            <a:ext cx="4445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 smtClean="0"/>
              <a:t>Diabetiske </a:t>
            </a:r>
            <a:r>
              <a:rPr lang="da-DK" dirty="0" err="1" smtClean="0"/>
              <a:t>fodsår</a:t>
            </a:r>
            <a:r>
              <a:rPr lang="da-DK" dirty="0" smtClean="0"/>
              <a:t> - facts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15 % af alle diabetespatienter udvikler </a:t>
            </a:r>
            <a:r>
              <a:rPr lang="da-DK" dirty="0" err="1" smtClean="0"/>
              <a:t>fodsår</a:t>
            </a:r>
            <a:endParaRPr lang="da-DK" dirty="0" smtClean="0"/>
          </a:p>
          <a:p>
            <a:r>
              <a:rPr lang="da-DK" dirty="0" smtClean="0"/>
              <a:t>20% af </a:t>
            </a:r>
            <a:r>
              <a:rPr lang="da-DK" dirty="0" err="1" smtClean="0"/>
              <a:t>fodsår</a:t>
            </a:r>
            <a:r>
              <a:rPr lang="da-DK" dirty="0" smtClean="0"/>
              <a:t> ender med amputation /mindre/stor</a:t>
            </a:r>
          </a:p>
          <a:p>
            <a:endParaRPr lang="da-DK" dirty="0" smtClean="0"/>
          </a:p>
          <a:p>
            <a:r>
              <a:rPr lang="da-DK" b="1" dirty="0" smtClean="0"/>
              <a:t>Kombinationen af </a:t>
            </a:r>
            <a:r>
              <a:rPr lang="da-DK" b="1" dirty="0" err="1" smtClean="0"/>
              <a:t>neuropati</a:t>
            </a:r>
            <a:r>
              <a:rPr lang="da-DK" b="1" dirty="0" smtClean="0"/>
              <a:t> og nedsat perifer cirkulation </a:t>
            </a:r>
            <a:r>
              <a:rPr lang="da-DK" dirty="0" smtClean="0"/>
              <a:t>gør personer med diabetes særligt udsatte for SÅR og AMPUTATION</a:t>
            </a:r>
          </a:p>
          <a:p>
            <a:endParaRPr lang="da-DK" dirty="0" smtClean="0"/>
          </a:p>
          <a:p>
            <a:r>
              <a:rPr lang="da-DK" dirty="0" err="1" smtClean="0"/>
              <a:t>Fodsår</a:t>
            </a:r>
            <a:r>
              <a:rPr lang="da-DK" dirty="0" smtClean="0"/>
              <a:t> og amputationer er blandt de mest alvorlige og omkostningstunge komplikationer ved diabetes</a:t>
            </a:r>
          </a:p>
          <a:p>
            <a:endParaRPr lang="da-DK" dirty="0" smtClean="0"/>
          </a:p>
          <a:p>
            <a:r>
              <a:rPr lang="da-DK" dirty="0" smtClean="0"/>
              <a:t>Brug af en tværfaglig tilgang har vist sig at være helt afgørende for at undgå amputationer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Ætiologi af diabetiske </a:t>
            </a:r>
            <a:r>
              <a:rPr lang="da-DK" dirty="0" err="1" smtClean="0"/>
              <a:t>fodsår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Polyneuropati</a:t>
            </a:r>
            <a:r>
              <a:rPr lang="da-DK" dirty="0" smtClean="0"/>
              <a:t>: perifer sensorisk/motorisk/autonom </a:t>
            </a:r>
            <a:r>
              <a:rPr lang="da-DK" dirty="0" err="1" smtClean="0"/>
              <a:t>neuropati</a:t>
            </a:r>
            <a:endParaRPr lang="da-DK" dirty="0" smtClean="0"/>
          </a:p>
          <a:p>
            <a:r>
              <a:rPr lang="da-DK" dirty="0" smtClean="0"/>
              <a:t>Arteriel insufficiens</a:t>
            </a:r>
          </a:p>
          <a:p>
            <a:r>
              <a:rPr lang="da-DK" dirty="0" smtClean="0"/>
              <a:t>Øget infektionstilbøjelighed</a:t>
            </a:r>
          </a:p>
          <a:p>
            <a:r>
              <a:rPr lang="da-DK" dirty="0" err="1" smtClean="0"/>
              <a:t>Vævsforandringer</a:t>
            </a:r>
            <a:r>
              <a:rPr lang="da-DK" dirty="0" smtClean="0"/>
              <a:t> (</a:t>
            </a:r>
            <a:r>
              <a:rPr lang="da-DK" dirty="0" err="1" smtClean="0"/>
              <a:t>glycosylering</a:t>
            </a:r>
            <a:r>
              <a:rPr lang="da-DK" dirty="0" smtClean="0"/>
              <a:t> af kollagen)</a:t>
            </a:r>
          </a:p>
          <a:p>
            <a:r>
              <a:rPr lang="da-DK" dirty="0" smtClean="0"/>
              <a:t>Skeletforandringer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-15878" r="-15878"/>
          <a:stretch>
            <a:fillRect/>
          </a:stretch>
        </p:blipFill>
        <p:spPr bwMode="auto">
          <a:xfrm>
            <a:off x="-1" y="1049867"/>
            <a:ext cx="8703733" cy="527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05867" y="198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150938"/>
            <a:ext cx="4038600" cy="4975225"/>
          </a:xfrm>
        </p:spPr>
        <p:txBody>
          <a:bodyPr>
            <a:normAutofit/>
          </a:bodyPr>
          <a:lstStyle/>
          <a:p>
            <a:r>
              <a:rPr lang="da-DK" dirty="0" smtClean="0"/>
              <a:t>In </a:t>
            </a:r>
            <a:r>
              <a:rPr lang="da-DK" dirty="0" err="1" smtClean="0"/>
              <a:t>diabetic</a:t>
            </a:r>
            <a:r>
              <a:rPr lang="da-DK" dirty="0" smtClean="0"/>
              <a:t> patients, the </a:t>
            </a:r>
            <a:r>
              <a:rPr lang="da-DK" dirty="0" err="1" smtClean="0"/>
              <a:t>foot</a:t>
            </a:r>
            <a:r>
              <a:rPr lang="da-DK" dirty="0" smtClean="0"/>
              <a:t> is the </a:t>
            </a:r>
            <a:r>
              <a:rPr lang="da-DK" dirty="0" err="1" smtClean="0"/>
              <a:t>crossroads</a:t>
            </a:r>
            <a:r>
              <a:rPr lang="da-DK" dirty="0" smtClean="0"/>
              <a:t> of </a:t>
            </a:r>
            <a:r>
              <a:rPr lang="da-DK" dirty="0" err="1" smtClean="0"/>
              <a:t>several</a:t>
            </a:r>
            <a:r>
              <a:rPr lang="da-DK" dirty="0" smtClean="0"/>
              <a:t> </a:t>
            </a:r>
            <a:r>
              <a:rPr lang="da-DK" dirty="0" err="1" smtClean="0"/>
              <a:t>pathological</a:t>
            </a:r>
            <a:r>
              <a:rPr lang="da-DK" dirty="0" smtClean="0"/>
              <a:t> </a:t>
            </a:r>
            <a:r>
              <a:rPr lang="da-DK" dirty="0" err="1" smtClean="0"/>
              <a:t>processes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Almost</a:t>
            </a:r>
            <a:r>
              <a:rPr lang="da-DK" dirty="0" smtClean="0"/>
              <a:t> all </a:t>
            </a:r>
            <a:r>
              <a:rPr lang="da-DK" dirty="0" err="1" smtClean="0"/>
              <a:t>components</a:t>
            </a:r>
            <a:r>
              <a:rPr lang="da-DK" dirty="0" smtClean="0"/>
              <a:t> of the </a:t>
            </a:r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extremity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involved</a:t>
            </a:r>
            <a:r>
              <a:rPr lang="da-DK" dirty="0" smtClean="0"/>
              <a:t>: skin, </a:t>
            </a:r>
            <a:r>
              <a:rPr lang="da-DK" dirty="0" err="1" smtClean="0"/>
              <a:t>subcutaneus</a:t>
            </a:r>
            <a:r>
              <a:rPr lang="da-DK" dirty="0" smtClean="0"/>
              <a:t> </a:t>
            </a:r>
            <a:r>
              <a:rPr lang="da-DK" dirty="0" err="1" smtClean="0"/>
              <a:t>tissue</a:t>
            </a:r>
            <a:r>
              <a:rPr lang="da-DK" dirty="0" smtClean="0"/>
              <a:t>, </a:t>
            </a:r>
            <a:r>
              <a:rPr lang="da-DK" dirty="0" err="1" smtClean="0"/>
              <a:t>muscles</a:t>
            </a:r>
            <a:r>
              <a:rPr lang="da-DK" dirty="0" smtClean="0"/>
              <a:t> bones, joints, </a:t>
            </a:r>
            <a:r>
              <a:rPr lang="da-DK" dirty="0" err="1" smtClean="0"/>
              <a:t>blood</a:t>
            </a:r>
            <a:r>
              <a:rPr lang="da-DK" dirty="0" smtClean="0"/>
              <a:t> </a:t>
            </a:r>
            <a:r>
              <a:rPr lang="da-DK" dirty="0" err="1" smtClean="0"/>
              <a:t>vessels</a:t>
            </a:r>
            <a:r>
              <a:rPr lang="da-DK" dirty="0" smtClean="0"/>
              <a:t> and nerves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484" y="1600200"/>
            <a:ext cx="2273300" cy="3568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2400" y="6126164"/>
            <a:ext cx="605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Nicolaas</a:t>
            </a:r>
            <a:r>
              <a:rPr lang="da-DK" dirty="0" smtClean="0"/>
              <a:t> C </a:t>
            </a:r>
            <a:r>
              <a:rPr lang="da-DK" dirty="0" err="1" smtClean="0"/>
              <a:t>Schaper</a:t>
            </a:r>
            <a:r>
              <a:rPr lang="da-DK" dirty="0" smtClean="0"/>
              <a:t> in ”</a:t>
            </a:r>
            <a:r>
              <a:rPr lang="da-DK" dirty="0" err="1" smtClean="0"/>
              <a:t>Clinical</a:t>
            </a:r>
            <a:r>
              <a:rPr lang="da-DK" dirty="0" smtClean="0"/>
              <a:t> </a:t>
            </a:r>
            <a:r>
              <a:rPr lang="da-DK" dirty="0" err="1" smtClean="0"/>
              <a:t>Care</a:t>
            </a:r>
            <a:r>
              <a:rPr lang="da-DK" dirty="0" smtClean="0"/>
              <a:t> of the </a:t>
            </a:r>
            <a:r>
              <a:rPr lang="da-DK" dirty="0" err="1" smtClean="0"/>
              <a:t>Diabetic</a:t>
            </a:r>
            <a:r>
              <a:rPr lang="da-DK" dirty="0" smtClean="0"/>
              <a:t> </a:t>
            </a:r>
            <a:r>
              <a:rPr lang="da-DK" dirty="0" err="1" smtClean="0"/>
              <a:t>foot</a:t>
            </a:r>
            <a:r>
              <a:rPr lang="da-DK" dirty="0" smtClean="0"/>
              <a:t>”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67" y="694267"/>
            <a:ext cx="4714240" cy="589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 smtClean="0"/>
              <a:t>Wagners </a:t>
            </a:r>
            <a:r>
              <a:rPr lang="da-DK" dirty="0" err="1" smtClean="0"/>
              <a:t>sårklasifikation</a:t>
            </a:r>
            <a:endParaRPr lang="da-DK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Grad 0  - </a:t>
            </a:r>
            <a:r>
              <a:rPr lang="da-DK" dirty="0" err="1" smtClean="0"/>
              <a:t>hyperkeratoser/kallositeter</a:t>
            </a:r>
            <a:endParaRPr lang="da-DK" dirty="0" smtClean="0"/>
          </a:p>
          <a:p>
            <a:r>
              <a:rPr lang="da-DK" dirty="0" smtClean="0"/>
              <a:t>Grad 1  - overfladisk, ikke inficeret sår</a:t>
            </a:r>
          </a:p>
          <a:p>
            <a:r>
              <a:rPr lang="da-DK" dirty="0" smtClean="0"/>
              <a:t>Grad 1a – overfladisk sår med infektion</a:t>
            </a:r>
          </a:p>
          <a:p>
            <a:r>
              <a:rPr lang="da-DK" dirty="0" smtClean="0"/>
              <a:t>Grad 2  -  dybt sår (til led, knogler, sene) uden</a:t>
            </a:r>
          </a:p>
          <a:p>
            <a:r>
              <a:rPr lang="da-DK" dirty="0" smtClean="0"/>
              <a:t>                  tegn til infektion </a:t>
            </a:r>
          </a:p>
          <a:p>
            <a:r>
              <a:rPr lang="da-DK" dirty="0" smtClean="0"/>
              <a:t>Grad 3  - dybt sår med infektion</a:t>
            </a:r>
          </a:p>
          <a:p>
            <a:r>
              <a:rPr lang="da-DK" dirty="0" smtClean="0"/>
              <a:t>Grad 4  - sår med lokal nekrose</a:t>
            </a:r>
          </a:p>
          <a:p>
            <a:r>
              <a:rPr lang="da-DK" dirty="0" smtClean="0"/>
              <a:t>Grad 5  - sår med nekrose af hele foden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2194</TotalTime>
  <Words>992</Words>
  <Application>Microsoft Macintosh PowerPoint</Application>
  <PresentationFormat>On-screen Show (4:3)</PresentationFormat>
  <Paragraphs>161</Paragraphs>
  <Slides>38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Forløb</vt:lpstr>
      <vt:lpstr>Håndtering af diabetiske fodsår</vt:lpstr>
      <vt:lpstr>Definition af diabetiske fodsår</vt:lpstr>
      <vt:lpstr>Epidemiologi</vt:lpstr>
      <vt:lpstr>Diabetiske fodsår - facts</vt:lpstr>
      <vt:lpstr>Ætiologi af diabetiske fodsår</vt:lpstr>
      <vt:lpstr>Slide 6</vt:lpstr>
      <vt:lpstr>Slide 7</vt:lpstr>
      <vt:lpstr>Slide 8</vt:lpstr>
      <vt:lpstr>Wagners sårklasifikation</vt:lpstr>
      <vt:lpstr>Slide 10</vt:lpstr>
      <vt:lpstr>Slide 11</vt:lpstr>
      <vt:lpstr>Slide 12</vt:lpstr>
      <vt:lpstr>MDT-sårcenter</vt:lpstr>
      <vt:lpstr>Ukomplicerede fodsår</vt:lpstr>
      <vt:lpstr>Komplicerede fodsår</vt:lpstr>
      <vt:lpstr>Hvem - hvordan</vt:lpstr>
      <vt:lpstr>Klinisk undersøgelse</vt:lpstr>
      <vt:lpstr>Klinisk undersøgelse</vt:lpstr>
      <vt:lpstr>Diabetisk sår</vt:lpstr>
      <vt:lpstr>Neuropatisk</vt:lpstr>
      <vt:lpstr>Neuropatisk</vt:lpstr>
      <vt:lpstr>Neuroiskæmisk</vt:lpstr>
      <vt:lpstr>Neuropatisk inficeret</vt:lpstr>
      <vt:lpstr>Iskæmiske diabetiske fodsår</vt:lpstr>
      <vt:lpstr>Iskæmiske diabetiske fodsår</vt:lpstr>
      <vt:lpstr>Behandling af diabetiske fodsår</vt:lpstr>
      <vt:lpstr>Hvorfor vil sår ikke hele?</vt:lpstr>
      <vt:lpstr>Kroniske fodsår heler endeligt</vt:lpstr>
      <vt:lpstr>Slide 29</vt:lpstr>
      <vt:lpstr>Slide 30</vt:lpstr>
      <vt:lpstr>Iskæmisk diabetisk fod</vt:lpstr>
      <vt:lpstr>Iskæmisk diabetisk fod</vt:lpstr>
      <vt:lpstr>Slide 33</vt:lpstr>
      <vt:lpstr>Slide 34</vt:lpstr>
      <vt:lpstr>Slide 35</vt:lpstr>
      <vt:lpstr>Diabetisk fodsår – strategi for forbyggelse af amputation</vt:lpstr>
      <vt:lpstr>Slide 37</vt:lpstr>
      <vt:lpstr>Tak for opmærksomheden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Håndtering af diabetiske fodsår</dc:title>
  <dc:creator>Jakub Zakrzewski</dc:creator>
  <cp:lastModifiedBy>Jakub Zakrzewski</cp:lastModifiedBy>
  <cp:revision>27</cp:revision>
  <dcterms:created xsi:type="dcterms:W3CDTF">2017-11-13T08:50:08Z</dcterms:created>
  <dcterms:modified xsi:type="dcterms:W3CDTF">2017-11-13T10:21:53Z</dcterms:modified>
</cp:coreProperties>
</file>